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20"/>
  </p:notesMasterIdLst>
  <p:sldIdLst>
    <p:sldId id="278" r:id="rId6"/>
    <p:sldId id="288" r:id="rId7"/>
    <p:sldId id="257" r:id="rId8"/>
    <p:sldId id="268" r:id="rId9"/>
    <p:sldId id="296" r:id="rId10"/>
    <p:sldId id="260" r:id="rId11"/>
    <p:sldId id="294" r:id="rId12"/>
    <p:sldId id="289" r:id="rId13"/>
    <p:sldId id="291" r:id="rId14"/>
    <p:sldId id="290" r:id="rId15"/>
    <p:sldId id="279" r:id="rId16"/>
    <p:sldId id="293" r:id="rId17"/>
    <p:sldId id="292" r:id="rId18"/>
    <p:sldId id="284" r:id="rId19"/>
  </p:sldIdLst>
  <p:sldSz cx="12192000" cy="6858000"/>
  <p:notesSz cx="9369425" cy="7077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E24D025-97C2-364C-8703-C70D0F3D9F3E}" name="Helen Clayton" initials="HC" userId="S::H.Clayton@sported.org.uk::97cab847-4514-42a4-b668-3d5515e8770a" providerId="AD"/>
  <p188:author id="{C67FC731-FA91-50AD-33F2-2D667FB68329}" name="Gil Robertson" initials="GR" userId="S::g.robertson@sported.org.uk::696e6b15-bb14-4316-bfaf-d6873583303e" providerId="AD"/>
  <p188:author id="{575F9B3F-0D38-E8C7-D9A5-38A91A90D1D6}" name="Kathryn James" initials="KJ" userId="Kathryn James" providerId="None"/>
  <p188:author id="{B7BC6C57-DA42-7973-D217-7AEE2A68E807}" name="Rehana Koser" initials="RK" userId="S::r.koser@sported.org.uk::f10c09b3-0310-4b00-9c1c-6404133f9f00" providerId="AD"/>
  <p188:author id="{A0C7849D-A8DC-14BA-4E04-1445B6991973}" name="Chris Sawyer" initials="CS" userId="S::c.sawyer@sported.org.uk::aa2f0634-a25a-436c-a859-9ec8acbdbcf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3066"/>
    <a:srgbClr val="1B8FD0"/>
    <a:srgbClr val="0455BF"/>
    <a:srgbClr val="FFE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77"/>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ibhavi Patel" userId="d396da5d-b818-4e0f-b6d5-92bb18e7567a" providerId="ADAL" clId="{F9D5C5C9-A3AA-4CFC-9256-6461A78186D0}"/>
    <pc:docChg chg="modSld">
      <pc:chgData name="Vaibhavi Patel" userId="d396da5d-b818-4e0f-b6d5-92bb18e7567a" providerId="ADAL" clId="{F9D5C5C9-A3AA-4CFC-9256-6461A78186D0}" dt="2024-04-04T08:10:07.147" v="187" actId="20577"/>
      <pc:docMkLst>
        <pc:docMk/>
      </pc:docMkLst>
      <pc:sldChg chg="modSp mod">
        <pc:chgData name="Vaibhavi Patel" userId="d396da5d-b818-4e0f-b6d5-92bb18e7567a" providerId="ADAL" clId="{F9D5C5C9-A3AA-4CFC-9256-6461A78186D0}" dt="2024-04-02T12:17:23.149" v="7" actId="20577"/>
        <pc:sldMkLst>
          <pc:docMk/>
          <pc:sldMk cId="2670842831" sldId="278"/>
        </pc:sldMkLst>
        <pc:spChg chg="mod">
          <ac:chgData name="Vaibhavi Patel" userId="d396da5d-b818-4e0f-b6d5-92bb18e7567a" providerId="ADAL" clId="{F9D5C5C9-A3AA-4CFC-9256-6461A78186D0}" dt="2024-04-02T12:17:23.149" v="7" actId="20577"/>
          <ac:spMkLst>
            <pc:docMk/>
            <pc:sldMk cId="2670842831" sldId="278"/>
            <ac:spMk id="7" creationId="{74644EE3-4256-4F9E-B812-E6B7B5E4D018}"/>
          </ac:spMkLst>
        </pc:spChg>
      </pc:sldChg>
      <pc:sldChg chg="modSp mod">
        <pc:chgData name="Vaibhavi Patel" userId="d396da5d-b818-4e0f-b6d5-92bb18e7567a" providerId="ADAL" clId="{F9D5C5C9-A3AA-4CFC-9256-6461A78186D0}" dt="2024-04-04T08:10:07.147" v="187" actId="20577"/>
        <pc:sldMkLst>
          <pc:docMk/>
          <pc:sldMk cId="1863343009" sldId="284"/>
        </pc:sldMkLst>
        <pc:spChg chg="mod">
          <ac:chgData name="Vaibhavi Patel" userId="d396da5d-b818-4e0f-b6d5-92bb18e7567a" providerId="ADAL" clId="{F9D5C5C9-A3AA-4CFC-9256-6461A78186D0}" dt="2024-04-04T08:10:07.147" v="187" actId="20577"/>
          <ac:spMkLst>
            <pc:docMk/>
            <pc:sldMk cId="1863343009" sldId="284"/>
            <ac:spMk id="3" creationId="{C2B8C6D1-9246-435E-9658-3E40D9D89291}"/>
          </ac:spMkLst>
        </pc:spChg>
        <pc:spChg chg="mod">
          <ac:chgData name="Vaibhavi Patel" userId="d396da5d-b818-4e0f-b6d5-92bb18e7567a" providerId="ADAL" clId="{F9D5C5C9-A3AA-4CFC-9256-6461A78186D0}" dt="2024-04-02T15:13:57.654" v="150" actId="20577"/>
          <ac:spMkLst>
            <pc:docMk/>
            <pc:sldMk cId="1863343009" sldId="284"/>
            <ac:spMk id="6" creationId="{F192C600-B414-1B2E-F0D0-06C18E40190C}"/>
          </ac:spMkLst>
        </pc:spChg>
      </pc:sldChg>
      <pc:sldChg chg="modSp mod">
        <pc:chgData name="Vaibhavi Patel" userId="d396da5d-b818-4e0f-b6d5-92bb18e7567a" providerId="ADAL" clId="{F9D5C5C9-A3AA-4CFC-9256-6461A78186D0}" dt="2024-04-03T17:07:02.957" v="186"/>
        <pc:sldMkLst>
          <pc:docMk/>
          <pc:sldMk cId="3974741297" sldId="289"/>
        </pc:sldMkLst>
        <pc:spChg chg="mod">
          <ac:chgData name="Vaibhavi Patel" userId="d396da5d-b818-4e0f-b6d5-92bb18e7567a" providerId="ADAL" clId="{F9D5C5C9-A3AA-4CFC-9256-6461A78186D0}" dt="2024-04-02T13:06:55.118" v="11" actId="20577"/>
          <ac:spMkLst>
            <pc:docMk/>
            <pc:sldMk cId="3974741297" sldId="289"/>
            <ac:spMk id="2" creationId="{817BFF73-9EBC-4FC7-A90C-9B1747C77C7F}"/>
          </ac:spMkLst>
        </pc:spChg>
        <pc:spChg chg="mod">
          <ac:chgData name="Vaibhavi Patel" userId="d396da5d-b818-4e0f-b6d5-92bb18e7567a" providerId="ADAL" clId="{F9D5C5C9-A3AA-4CFC-9256-6461A78186D0}" dt="2024-04-03T16:54:03.899" v="154" actId="113"/>
          <ac:spMkLst>
            <pc:docMk/>
            <pc:sldMk cId="3974741297" sldId="289"/>
            <ac:spMk id="3" creationId="{3FE60C36-E250-4312-A0C2-8E9D100E24FC}"/>
          </ac:spMkLst>
        </pc:spChg>
        <pc:spChg chg="mod">
          <ac:chgData name="Vaibhavi Patel" userId="d396da5d-b818-4e0f-b6d5-92bb18e7567a" providerId="ADAL" clId="{F9D5C5C9-A3AA-4CFC-9256-6461A78186D0}" dt="2024-04-03T17:07:02.957" v="186"/>
          <ac:spMkLst>
            <pc:docMk/>
            <pc:sldMk cId="3974741297" sldId="289"/>
            <ac:spMk id="11" creationId="{02C3D475-7A96-4198-8D8D-9A62238C4479}"/>
          </ac:spMkLst>
        </pc:spChg>
      </pc:sldChg>
      <pc:sldChg chg="modSp mod">
        <pc:chgData name="Vaibhavi Patel" userId="d396da5d-b818-4e0f-b6d5-92bb18e7567a" providerId="ADAL" clId="{F9D5C5C9-A3AA-4CFC-9256-6461A78186D0}" dt="2024-04-02T13:07:16.361" v="18" actId="13926"/>
        <pc:sldMkLst>
          <pc:docMk/>
          <pc:sldMk cId="3007100296" sldId="290"/>
        </pc:sldMkLst>
        <pc:spChg chg="mod">
          <ac:chgData name="Vaibhavi Patel" userId="d396da5d-b818-4e0f-b6d5-92bb18e7567a" providerId="ADAL" clId="{F9D5C5C9-A3AA-4CFC-9256-6461A78186D0}" dt="2024-04-02T13:07:16.361" v="18" actId="13926"/>
          <ac:spMkLst>
            <pc:docMk/>
            <pc:sldMk cId="3007100296" sldId="290"/>
            <ac:spMk id="7" creationId="{710CF192-5352-3F9F-EF63-45E3C0DE51CF}"/>
          </ac:spMkLst>
        </pc:spChg>
      </pc:sldChg>
      <pc:sldChg chg="modSp mod">
        <pc:chgData name="Vaibhavi Patel" userId="d396da5d-b818-4e0f-b6d5-92bb18e7567a" providerId="ADAL" clId="{F9D5C5C9-A3AA-4CFC-9256-6461A78186D0}" dt="2024-04-02T13:07:09.075" v="17" actId="20577"/>
        <pc:sldMkLst>
          <pc:docMk/>
          <pc:sldMk cId="2655804836" sldId="291"/>
        </pc:sldMkLst>
        <pc:spChg chg="mod">
          <ac:chgData name="Vaibhavi Patel" userId="d396da5d-b818-4e0f-b6d5-92bb18e7567a" providerId="ADAL" clId="{F9D5C5C9-A3AA-4CFC-9256-6461A78186D0}" dt="2024-04-02T13:07:09.075" v="17" actId="20577"/>
          <ac:spMkLst>
            <pc:docMk/>
            <pc:sldMk cId="2655804836" sldId="291"/>
            <ac:spMk id="2" creationId="{817BFF73-9EBC-4FC7-A90C-9B1747C77C7F}"/>
          </ac:spMkLst>
        </pc:spChg>
      </pc:sldChg>
      <pc:sldChg chg="modSp mod">
        <pc:chgData name="Vaibhavi Patel" userId="d396da5d-b818-4e0f-b6d5-92bb18e7567a" providerId="ADAL" clId="{F9D5C5C9-A3AA-4CFC-9256-6461A78186D0}" dt="2024-04-03T16:54:35.623" v="167" actId="20577"/>
        <pc:sldMkLst>
          <pc:docMk/>
          <pc:sldMk cId="1797163301" sldId="293"/>
        </pc:sldMkLst>
        <pc:spChg chg="mod">
          <ac:chgData name="Vaibhavi Patel" userId="d396da5d-b818-4e0f-b6d5-92bb18e7567a" providerId="ADAL" clId="{F9D5C5C9-A3AA-4CFC-9256-6461A78186D0}" dt="2024-04-03T16:54:35.623" v="167" actId="20577"/>
          <ac:spMkLst>
            <pc:docMk/>
            <pc:sldMk cId="1797163301" sldId="293"/>
            <ac:spMk id="3" creationId="{07989DE7-19F1-4847-937F-4BB329F3108A}"/>
          </ac:spMkLst>
        </pc:spChg>
        <pc:spChg chg="mod">
          <ac:chgData name="Vaibhavi Patel" userId="d396da5d-b818-4e0f-b6d5-92bb18e7567a" providerId="ADAL" clId="{F9D5C5C9-A3AA-4CFC-9256-6461A78186D0}" dt="2024-04-03T16:54:26.773" v="160" actId="20577"/>
          <ac:spMkLst>
            <pc:docMk/>
            <pc:sldMk cId="1797163301" sldId="293"/>
            <ac:spMk id="7" creationId="{7A155D76-BB80-44BE-F40D-20F8367637B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60084" cy="35549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306901" y="0"/>
            <a:ext cx="4060084" cy="355492"/>
          </a:xfrm>
          <a:prstGeom prst="rect">
            <a:avLst/>
          </a:prstGeom>
        </p:spPr>
        <p:txBody>
          <a:bodyPr vert="horz" lIns="91440" tIns="45720" rIns="91440" bIns="45720" rtlCol="0"/>
          <a:lstStyle>
            <a:lvl1pPr algn="r">
              <a:defRPr sz="1200"/>
            </a:lvl1pPr>
          </a:lstStyle>
          <a:p>
            <a:fld id="{5C42BB82-D729-4646-9495-BEFF4D7B1998}" type="datetimeFigureOut">
              <a:rPr lang="en-GB" smtClean="0"/>
              <a:t>04/04/2024</a:t>
            </a:fld>
            <a:endParaRPr lang="en-GB"/>
          </a:p>
        </p:txBody>
      </p:sp>
      <p:sp>
        <p:nvSpPr>
          <p:cNvPr id="4" name="Slide Image Placeholder 3"/>
          <p:cNvSpPr>
            <a:spLocks noGrp="1" noRot="1" noChangeAspect="1"/>
          </p:cNvSpPr>
          <p:nvPr>
            <p:ph type="sldImg" idx="2"/>
          </p:nvPr>
        </p:nvSpPr>
        <p:spPr>
          <a:xfrm>
            <a:off x="2562225" y="884238"/>
            <a:ext cx="4244975" cy="23891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36943" y="3405843"/>
            <a:ext cx="7495540" cy="278659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721584"/>
            <a:ext cx="4060084" cy="35549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306901" y="6721584"/>
            <a:ext cx="4060084" cy="355491"/>
          </a:xfrm>
          <a:prstGeom prst="rect">
            <a:avLst/>
          </a:prstGeom>
        </p:spPr>
        <p:txBody>
          <a:bodyPr vert="horz" lIns="91440" tIns="45720" rIns="91440" bIns="45720" rtlCol="0" anchor="b"/>
          <a:lstStyle>
            <a:lvl1pPr algn="r">
              <a:defRPr sz="1200"/>
            </a:lvl1pPr>
          </a:lstStyle>
          <a:p>
            <a:fld id="{918B8ED1-E3EF-49AB-8000-9AE87B472F58}" type="slidenum">
              <a:rPr lang="en-GB" smtClean="0"/>
              <a:t>‹#›</a:t>
            </a:fld>
            <a:endParaRPr lang="en-GB"/>
          </a:p>
        </p:txBody>
      </p:sp>
    </p:spTree>
    <p:extLst>
      <p:ext uri="{BB962C8B-B14F-4D97-AF65-F5344CB8AC3E}">
        <p14:creationId xmlns:p14="http://schemas.microsoft.com/office/powerpoint/2010/main" val="3156335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18B8ED1-E3EF-49AB-8000-9AE87B472F58}" type="slidenum">
              <a:rPr lang="en-GB" smtClean="0"/>
              <a:t>7</a:t>
            </a:fld>
            <a:endParaRPr lang="en-GB"/>
          </a:p>
        </p:txBody>
      </p:sp>
    </p:spTree>
    <p:extLst>
      <p:ext uri="{BB962C8B-B14F-4D97-AF65-F5344CB8AC3E}">
        <p14:creationId xmlns:p14="http://schemas.microsoft.com/office/powerpoint/2010/main" val="957208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8B8ED1-E3EF-49AB-8000-9AE87B472F5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3566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18B8ED1-E3EF-49AB-8000-9AE87B472F58}" type="slidenum">
              <a:rPr lang="en-GB" smtClean="0"/>
              <a:t>14</a:t>
            </a:fld>
            <a:endParaRPr lang="en-GB"/>
          </a:p>
        </p:txBody>
      </p:sp>
    </p:spTree>
    <p:extLst>
      <p:ext uri="{BB962C8B-B14F-4D97-AF65-F5344CB8AC3E}">
        <p14:creationId xmlns:p14="http://schemas.microsoft.com/office/powerpoint/2010/main" val="3333125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876" y="2125980"/>
            <a:ext cx="10368598"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9752" y="3840480"/>
            <a:ext cx="8538845"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4/4/2024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50" b="1" i="0">
                <a:solidFill>
                  <a:schemeClr val="bg1"/>
                </a:solidFill>
                <a:latin typeface="Poppins"/>
                <a:cs typeface="Poppins"/>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4/4/2024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50" b="1" i="0">
                <a:solidFill>
                  <a:schemeClr val="bg1"/>
                </a:solidFill>
                <a:latin typeface="Poppins"/>
                <a:cs typeface="Poppins"/>
              </a:defRPr>
            </a:lvl1pPr>
          </a:lstStyle>
          <a:p>
            <a:endParaRPr/>
          </a:p>
        </p:txBody>
      </p:sp>
      <p:sp>
        <p:nvSpPr>
          <p:cNvPr id="3" name="Holder 3"/>
          <p:cNvSpPr>
            <a:spLocks noGrp="1"/>
          </p:cNvSpPr>
          <p:nvPr>
            <p:ph sz="half" idx="2"/>
          </p:nvPr>
        </p:nvSpPr>
        <p:spPr>
          <a:xfrm>
            <a:off x="647899" y="2122205"/>
            <a:ext cx="2894329" cy="3764915"/>
          </a:xfrm>
          <a:prstGeom prst="rect">
            <a:avLst/>
          </a:prstGeom>
        </p:spPr>
        <p:txBody>
          <a:bodyPr wrap="square" lIns="0" tIns="0" rIns="0" bIns="0">
            <a:spAutoFit/>
          </a:bodyPr>
          <a:lstStyle>
            <a:lvl1pPr>
              <a:defRPr sz="1800" b="1" i="0">
                <a:solidFill>
                  <a:schemeClr val="bg1"/>
                </a:solidFill>
                <a:latin typeface="Poppins"/>
                <a:cs typeface="Poppins"/>
              </a:defRPr>
            </a:lvl1pPr>
          </a:lstStyle>
          <a:p>
            <a:endParaRPr/>
          </a:p>
        </p:txBody>
      </p:sp>
      <p:sp>
        <p:nvSpPr>
          <p:cNvPr id="4" name="Holder 4"/>
          <p:cNvSpPr>
            <a:spLocks noGrp="1"/>
          </p:cNvSpPr>
          <p:nvPr>
            <p:ph sz="half" idx="3"/>
          </p:nvPr>
        </p:nvSpPr>
        <p:spPr>
          <a:xfrm>
            <a:off x="6282150" y="1577340"/>
            <a:ext cx="5306282"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4/4/2024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50" b="1" i="0">
                <a:solidFill>
                  <a:schemeClr val="bg1"/>
                </a:solidFill>
                <a:latin typeface="Poppins"/>
                <a:cs typeface="Poppin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4/4/2024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9888815" y="4135319"/>
            <a:ext cx="2301330" cy="2722680"/>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6567563" y="0"/>
            <a:ext cx="5625630" cy="4153697"/>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0" y="3376916"/>
            <a:ext cx="9122838" cy="3509987"/>
          </a:xfrm>
          <a:prstGeom prst="rect">
            <a:avLst/>
          </a:prstGeom>
          <a:blipFill>
            <a:blip r:embed="rId4" cstate="print"/>
            <a:stretch>
              <a:fillRect/>
            </a:stretch>
          </a:blipFill>
        </p:spPr>
        <p:txBody>
          <a:bodyPr wrap="square" lIns="0" tIns="0" rIns="0" bIns="0" rtlCol="0"/>
          <a:lstStyle/>
          <a:p>
            <a:endParaRPr/>
          </a:p>
        </p:txBody>
      </p:sp>
      <p:sp>
        <p:nvSpPr>
          <p:cNvPr id="20" name="bk object 20"/>
          <p:cNvSpPr/>
          <p:nvPr/>
        </p:nvSpPr>
        <p:spPr>
          <a:xfrm>
            <a:off x="10515600" y="5761305"/>
            <a:ext cx="1310398" cy="616635"/>
          </a:xfrm>
          <a:prstGeom prst="rect">
            <a:avLst/>
          </a:prstGeom>
          <a:blipFill>
            <a:blip r:embed="rId5"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4/4/2024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10" name="object 3">
            <a:extLst>
              <a:ext uri="{FF2B5EF4-FFF2-40B4-BE49-F238E27FC236}">
                <a16:creationId xmlns:a16="http://schemas.microsoft.com/office/drawing/2014/main" id="{AA617221-9764-274C-834D-0E5243C530B8}"/>
              </a:ext>
            </a:extLst>
          </p:cNvPr>
          <p:cNvSpPr/>
          <p:nvPr userDrawn="1"/>
        </p:nvSpPr>
        <p:spPr>
          <a:xfrm>
            <a:off x="0" y="914400"/>
            <a:ext cx="4953000" cy="1261022"/>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0203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883809" y="2886800"/>
            <a:ext cx="2430731" cy="1002029"/>
          </a:xfrm>
          <a:prstGeom prst="rect">
            <a:avLst/>
          </a:prstGeom>
        </p:spPr>
        <p:txBody>
          <a:bodyPr wrap="square" lIns="0" tIns="0" rIns="0" bIns="0">
            <a:spAutoFit/>
          </a:bodyPr>
          <a:lstStyle>
            <a:lvl1pPr>
              <a:defRPr sz="3450" b="1" i="0">
                <a:solidFill>
                  <a:schemeClr val="bg1"/>
                </a:solidFill>
                <a:latin typeface="Poppins"/>
                <a:cs typeface="Poppins"/>
              </a:defRPr>
            </a:lvl1pPr>
          </a:lstStyle>
          <a:p>
            <a:endParaRPr/>
          </a:p>
        </p:txBody>
      </p:sp>
      <p:sp>
        <p:nvSpPr>
          <p:cNvPr id="3" name="Holder 3"/>
          <p:cNvSpPr>
            <a:spLocks noGrp="1"/>
          </p:cNvSpPr>
          <p:nvPr>
            <p:ph type="body" idx="1"/>
          </p:nvPr>
        </p:nvSpPr>
        <p:spPr>
          <a:xfrm>
            <a:off x="609917" y="1577340"/>
            <a:ext cx="10978515"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7439" y="6377940"/>
            <a:ext cx="3903472"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917" y="6377940"/>
            <a:ext cx="28056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4/4/2024</a:t>
            </a:fld>
            <a:endParaRPr lang="en-US"/>
          </a:p>
        </p:txBody>
      </p:sp>
      <p:sp>
        <p:nvSpPr>
          <p:cNvPr id="6" name="Holder 6"/>
          <p:cNvSpPr>
            <a:spLocks noGrp="1"/>
          </p:cNvSpPr>
          <p:nvPr>
            <p:ph type="sldNum" sz="quarter" idx="7"/>
          </p:nvPr>
        </p:nvSpPr>
        <p:spPr>
          <a:xfrm>
            <a:off x="8782812" y="6377940"/>
            <a:ext cx="28056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hyperlink" Target="https://www.surveymonkey.com/r/69L2GNX" TargetMode="External"/><Relationship Id="rId4" Type="http://schemas.openxmlformats.org/officeDocument/2006/relationships/hyperlink" Target="https://sported.org.uk/career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sported.org.uk/" TargetMode="External"/><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3.xml"/><Relationship Id="rId5" Type="http://schemas.openxmlformats.org/officeDocument/2006/relationships/hyperlink" Target="https://sported.org.uk/wp-content/uploads/2021/05/External-Version-2021-25-Strategy-PDF.pdf" TargetMode="Externa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3193" cy="6858000"/>
          </a:xfrm>
          <a:prstGeom prst="rect">
            <a:avLst/>
          </a:prstGeom>
          <a:blipFill>
            <a:blip r:embed="rId2" cstate="print"/>
            <a:stretch>
              <a:fillRect/>
            </a:stretch>
          </a:blipFill>
        </p:spPr>
        <p:txBody>
          <a:bodyPr wrap="square" lIns="0" tIns="0" rIns="0" bIns="0" rtlCol="0"/>
          <a:lstStyle/>
          <a:p>
            <a:endParaRPr lang="en-US"/>
          </a:p>
        </p:txBody>
      </p:sp>
      <p:sp>
        <p:nvSpPr>
          <p:cNvPr id="3" name="object 3"/>
          <p:cNvSpPr/>
          <p:nvPr/>
        </p:nvSpPr>
        <p:spPr>
          <a:xfrm>
            <a:off x="10336248" y="5668062"/>
            <a:ext cx="1250901" cy="547341"/>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701899" y="5623689"/>
            <a:ext cx="2582839" cy="289823"/>
          </a:xfrm>
          <a:prstGeom prst="rect">
            <a:avLst/>
          </a:prstGeom>
        </p:spPr>
        <p:txBody>
          <a:bodyPr vert="horz" wrap="square" lIns="0" tIns="12700" rIns="0" bIns="0" rtlCol="0" anchor="t">
            <a:spAutoFit/>
          </a:bodyPr>
          <a:lstStyle/>
          <a:p>
            <a:pPr marL="12700">
              <a:lnSpc>
                <a:spcPct val="100000"/>
              </a:lnSpc>
              <a:spcBef>
                <a:spcPts val="100"/>
              </a:spcBef>
            </a:pPr>
            <a:endParaRPr lang="en-GB" sz="1800">
              <a:solidFill>
                <a:srgbClr val="FFFFFF"/>
              </a:solidFill>
              <a:latin typeface="Poppins"/>
              <a:cs typeface="Poppins"/>
            </a:endParaRPr>
          </a:p>
        </p:txBody>
      </p:sp>
      <p:sp>
        <p:nvSpPr>
          <p:cNvPr id="7" name="Title 6">
            <a:extLst>
              <a:ext uri="{FF2B5EF4-FFF2-40B4-BE49-F238E27FC236}">
                <a16:creationId xmlns:a16="http://schemas.microsoft.com/office/drawing/2014/main" id="{74644EE3-4256-4F9E-B812-E6B7B5E4D018}"/>
              </a:ext>
            </a:extLst>
          </p:cNvPr>
          <p:cNvSpPr>
            <a:spLocks noGrp="1"/>
          </p:cNvSpPr>
          <p:nvPr>
            <p:ph type="title"/>
          </p:nvPr>
        </p:nvSpPr>
        <p:spPr>
          <a:xfrm>
            <a:off x="2362200" y="2133600"/>
            <a:ext cx="7366000" cy="2523768"/>
          </a:xfrm>
        </p:spPr>
        <p:txBody>
          <a:bodyPr wrap="square" lIns="0" tIns="0" rIns="0" bIns="0" anchor="t">
            <a:spAutoFit/>
          </a:bodyPr>
          <a:lstStyle/>
          <a:p>
            <a:r>
              <a:rPr lang="en-US" sz="4400" b="0" dirty="0">
                <a:latin typeface="Poppins SemiBold"/>
                <a:cs typeface="Poppins SemiBold"/>
              </a:rPr>
              <a:t>North West</a:t>
            </a:r>
            <a:br>
              <a:rPr lang="en-US" sz="4400" b="0" dirty="0">
                <a:latin typeface="Poppins SemiBold"/>
                <a:cs typeface="Poppins SemiBold"/>
              </a:rPr>
            </a:br>
            <a:r>
              <a:rPr lang="en-US" sz="4400" b="0" dirty="0">
                <a:latin typeface="Poppins SemiBold"/>
                <a:cs typeface="Poppins SemiBold"/>
              </a:rPr>
              <a:t>Regional Delivery Office – (</a:t>
            </a:r>
            <a:r>
              <a:rPr lang="en-US" sz="4400" b="0">
                <a:latin typeface="Poppins SemiBold"/>
                <a:cs typeface="Poppins SemiBold"/>
              </a:rPr>
              <a:t>Part-Time)</a:t>
            </a:r>
            <a:br>
              <a:rPr lang="en-US" dirty="0"/>
            </a:br>
            <a:r>
              <a:rPr lang="en-US" sz="3200" b="0" dirty="0">
                <a:solidFill>
                  <a:srgbClr val="FFED00"/>
                </a:solidFill>
              </a:rPr>
              <a:t>April 2024</a:t>
            </a:r>
            <a:endParaRPr lang="en-GB" b="0" dirty="0">
              <a:solidFill>
                <a:srgbClr val="FFED00"/>
              </a:solidFill>
            </a:endParaRPr>
          </a:p>
        </p:txBody>
      </p:sp>
    </p:spTree>
    <p:extLst>
      <p:ext uri="{BB962C8B-B14F-4D97-AF65-F5344CB8AC3E}">
        <p14:creationId xmlns:p14="http://schemas.microsoft.com/office/powerpoint/2010/main" val="2670842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E1D665-AA0E-A541-87A9-9F23FDF254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91"/>
            <a:ext cx="12192000" cy="6858000"/>
          </a:xfrm>
          <a:prstGeom prst="rect">
            <a:avLst/>
          </a:prstGeom>
        </p:spPr>
      </p:pic>
      <p:sp>
        <p:nvSpPr>
          <p:cNvPr id="2" name="object 8">
            <a:extLst>
              <a:ext uri="{FF2B5EF4-FFF2-40B4-BE49-F238E27FC236}">
                <a16:creationId xmlns:a16="http://schemas.microsoft.com/office/drawing/2014/main" id="{817BFF73-9EBC-4FC7-A90C-9B1747C77C7F}"/>
              </a:ext>
            </a:extLst>
          </p:cNvPr>
          <p:cNvSpPr txBox="1"/>
          <p:nvPr/>
        </p:nvSpPr>
        <p:spPr>
          <a:xfrm>
            <a:off x="6096000" y="1377334"/>
            <a:ext cx="5739719" cy="263085"/>
          </a:xfrm>
          <a:prstGeom prst="rect">
            <a:avLst/>
          </a:prstGeom>
          <a:solidFill>
            <a:schemeClr val="bg1"/>
          </a:solidFill>
        </p:spPr>
        <p:txBody>
          <a:bodyPr vert="horz" wrap="square" lIns="0" tIns="83185" rIns="0" bIns="0" rtlCol="0" anchor="t">
            <a:spAutoFit/>
          </a:bodyPr>
          <a:lstStyle/>
          <a:p>
            <a:pPr>
              <a:lnSpc>
                <a:spcPct val="115000"/>
              </a:lnSpc>
              <a:spcAft>
                <a:spcPts val="1000"/>
              </a:spcAft>
            </a:pPr>
            <a:endParaRPr lang="en-GB" sz="1100">
              <a:effectLst/>
              <a:latin typeface="Times New Roman" panose="02020603050405020304" pitchFamily="18" charset="0"/>
              <a:ea typeface="Times New Roman" panose="02020603050405020304" pitchFamily="18" charset="0"/>
            </a:endParaRPr>
          </a:p>
        </p:txBody>
      </p:sp>
      <p:sp>
        <p:nvSpPr>
          <p:cNvPr id="10" name="object 4">
            <a:extLst>
              <a:ext uri="{FF2B5EF4-FFF2-40B4-BE49-F238E27FC236}">
                <a16:creationId xmlns:a16="http://schemas.microsoft.com/office/drawing/2014/main" id="{C08037D8-B984-4C4E-8FB7-79FE8E0FEE42}"/>
              </a:ext>
            </a:extLst>
          </p:cNvPr>
          <p:cNvSpPr txBox="1">
            <a:spLocks/>
          </p:cNvSpPr>
          <p:nvPr/>
        </p:nvSpPr>
        <p:spPr>
          <a:xfrm>
            <a:off x="268586" y="248672"/>
            <a:ext cx="3858743" cy="1001684"/>
          </a:xfrm>
          <a:prstGeom prst="rect">
            <a:avLst/>
          </a:prstGeom>
          <a:solidFill>
            <a:srgbClr val="1B8FD0"/>
          </a:solidFill>
        </p:spPr>
        <p:txBody>
          <a:bodyPr vert="horz" wrap="square" lIns="0" tIns="91440" rIns="0" bIns="0" rtlCol="0">
            <a:spAutoFit/>
          </a:bodyPr>
          <a:lstStyle>
            <a:lvl1pPr>
              <a:defRPr sz="3450" b="1" i="0">
                <a:solidFill>
                  <a:schemeClr val="bg1"/>
                </a:solidFill>
                <a:latin typeface="Poppins"/>
                <a:ea typeface="+mj-ea"/>
                <a:cs typeface="Poppins"/>
              </a:defRPr>
            </a:lvl1pPr>
          </a:lstStyle>
          <a:p>
            <a:pPr marL="149225" marR="124460">
              <a:lnSpc>
                <a:spcPts val="3500"/>
              </a:lnSpc>
              <a:spcBef>
                <a:spcPts val="720"/>
              </a:spcBef>
            </a:pPr>
            <a:r>
              <a:rPr lang="en-GB" kern="0" spc="20"/>
              <a:t>Role </a:t>
            </a:r>
            <a:br>
              <a:rPr lang="en-GB" kern="0" spc="20"/>
            </a:br>
            <a:r>
              <a:rPr lang="en-GB" kern="0" spc="15">
                <a:solidFill>
                  <a:srgbClr val="FBD82E"/>
                </a:solidFill>
              </a:rPr>
              <a:t>responsibilities</a:t>
            </a:r>
            <a:endParaRPr lang="en-GB" kern="0" spc="20">
              <a:solidFill>
                <a:srgbClr val="FBD82E"/>
              </a:solidFill>
            </a:endParaRPr>
          </a:p>
        </p:txBody>
      </p:sp>
      <p:sp>
        <p:nvSpPr>
          <p:cNvPr id="7" name="TextBox 6">
            <a:extLst>
              <a:ext uri="{FF2B5EF4-FFF2-40B4-BE49-F238E27FC236}">
                <a16:creationId xmlns:a16="http://schemas.microsoft.com/office/drawing/2014/main" id="{710CF192-5352-3F9F-EF63-45E3C0DE51CF}"/>
              </a:ext>
            </a:extLst>
          </p:cNvPr>
          <p:cNvSpPr txBox="1"/>
          <p:nvPr/>
        </p:nvSpPr>
        <p:spPr>
          <a:xfrm>
            <a:off x="268586" y="1508876"/>
            <a:ext cx="10008889" cy="3923253"/>
          </a:xfrm>
          <a:prstGeom prst="rect">
            <a:avLst/>
          </a:prstGeom>
          <a:solidFill>
            <a:schemeClr val="bg1"/>
          </a:solidFill>
        </p:spPr>
        <p:txBody>
          <a:bodyPr wrap="square" lIns="91440" tIns="45720" rIns="91440" bIns="45720" anchor="t">
            <a:spAutoFit/>
          </a:bodyPr>
          <a:lstStyle/>
          <a:p>
            <a:pPr>
              <a:spcAft>
                <a:spcPts val="1000"/>
              </a:spcAft>
            </a:pPr>
            <a:r>
              <a:rPr lang="en-GB" sz="1100" b="1" u="sng" dirty="0">
                <a:solidFill>
                  <a:srgbClr val="1B8FD0"/>
                </a:solidFill>
                <a:effectLst/>
                <a:latin typeface="Poppins" panose="00000500000000000000" pitchFamily="2" charset="0"/>
                <a:ea typeface="Times New Roman" panose="02020603050405020304" pitchFamily="18" charset="0"/>
                <a:cs typeface="Poppins" panose="00000500000000000000" pitchFamily="2" charset="0"/>
              </a:rPr>
              <a:t>Volunteer Engagement </a:t>
            </a:r>
            <a:endParaRPr lang="en-GB" sz="1100" b="1" u="sng" dirty="0">
              <a:solidFill>
                <a:srgbClr val="1B8FD0"/>
              </a:solidFill>
              <a:effectLst/>
              <a:latin typeface="Poppins" panose="00000500000000000000" pitchFamily="2" charset="0"/>
              <a:ea typeface="MS Mincho" panose="02020609040205080304" pitchFamily="49" charset="-128"/>
              <a:cs typeface="Poppins" panose="00000500000000000000" pitchFamily="2" charset="0"/>
            </a:endParaRPr>
          </a:p>
          <a:p>
            <a:pPr marL="342900" lvl="0" indent="-342900" fontAlgn="base">
              <a:buFont typeface="Symbol" panose="05050102010706020507" pitchFamily="18" charset="2"/>
              <a:buChar char=""/>
            </a:pPr>
            <a:r>
              <a:rPr lang="en-GB" sz="1100" b="1"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Working closely with the </a:t>
            </a:r>
            <a:r>
              <a:rPr lang="en-GB" sz="1100" b="1" dirty="0">
                <a:solidFill>
                  <a:srgbClr val="263066"/>
                </a:solidFill>
                <a:latin typeface="Poppins" panose="00000500000000000000" pitchFamily="2" charset="0"/>
                <a:ea typeface="Times New Roman" panose="02020603050405020304" pitchFamily="18" charset="0"/>
                <a:cs typeface="Poppins" panose="00000500000000000000" pitchFamily="2" charset="0"/>
              </a:rPr>
              <a:t>North West</a:t>
            </a:r>
            <a:r>
              <a:rPr lang="en-GB" sz="1100" b="1"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 Regional Manager deploy </a:t>
            </a:r>
            <a:r>
              <a:rPr lang="en-GB" sz="1100"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the </a:t>
            </a:r>
            <a:r>
              <a:rPr lang="en-GB" sz="1100" b="1"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volunteer team </a:t>
            </a:r>
            <a:r>
              <a:rPr lang="en-GB" sz="1100"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across the region to support member groups.</a:t>
            </a:r>
            <a:endParaRPr lang="en-GB" sz="1100" dirty="0">
              <a:effectLst/>
              <a:latin typeface="Poppins" panose="00000500000000000000" pitchFamily="2" charset="0"/>
              <a:ea typeface="Times New Roman" panose="02020603050405020304" pitchFamily="18" charset="0"/>
              <a:cs typeface="Poppins" panose="00000500000000000000" pitchFamily="2" charset="0"/>
            </a:endParaRPr>
          </a:p>
          <a:p>
            <a:pPr marL="342900" lvl="0" indent="-342900" fontAlgn="base">
              <a:buFont typeface="Symbol" panose="05050102010706020507" pitchFamily="18" charset="2"/>
              <a:buChar char=""/>
            </a:pPr>
            <a:endParaRPr lang="en-GB" sz="1100" b="1" dirty="0">
              <a:solidFill>
                <a:srgbClr val="263066"/>
              </a:solidFill>
              <a:latin typeface="Poppins" panose="00000500000000000000" pitchFamily="2" charset="0"/>
              <a:ea typeface="Times New Roman" panose="02020603050405020304" pitchFamily="18" charset="0"/>
              <a:cs typeface="Poppins" panose="00000500000000000000" pitchFamily="2" charset="0"/>
            </a:endParaRPr>
          </a:p>
          <a:p>
            <a:pPr marL="342900" lvl="0" indent="-342900" fontAlgn="base">
              <a:buFont typeface="Symbol" panose="05050102010706020507" pitchFamily="18" charset="2"/>
              <a:buChar char=""/>
            </a:pPr>
            <a:r>
              <a:rPr lang="en-GB" sz="1100" b="1" dirty="0">
                <a:solidFill>
                  <a:srgbClr val="263066"/>
                </a:solidFill>
                <a:latin typeface="Poppins" panose="00000500000000000000" pitchFamily="2" charset="0"/>
                <a:ea typeface="Times New Roman" panose="02020603050405020304" pitchFamily="18" charset="0"/>
                <a:cs typeface="Poppins" panose="00000500000000000000" pitchFamily="2" charset="0"/>
              </a:rPr>
              <a:t>Support the recruitment of </a:t>
            </a:r>
            <a:r>
              <a:rPr lang="en-GB" sz="1100" b="1"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volunteers </a:t>
            </a:r>
            <a:r>
              <a:rPr lang="en-GB" sz="1100"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across the region in line with the specific requirements for the region and in line with organisational priorities.</a:t>
            </a:r>
          </a:p>
          <a:p>
            <a:pPr marL="342900" lvl="0" indent="-342900" fontAlgn="base">
              <a:buFont typeface="Symbol" panose="05050102010706020507" pitchFamily="18" charset="2"/>
              <a:buChar char=""/>
            </a:pPr>
            <a:endParaRPr lang="en-GB" sz="1100"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endParaRPr>
          </a:p>
          <a:p>
            <a:pPr marL="342900" lvl="0" indent="-342900" fontAlgn="base">
              <a:buFont typeface="Symbol" panose="05050102010706020507" pitchFamily="18" charset="2"/>
              <a:buChar char=""/>
            </a:pPr>
            <a:r>
              <a:rPr lang="en-GB" sz="1100"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Working closely with the Volunteer Services Team to ensure all necessary volunteer processes, including documentation, capturing impact of support are adhered to.</a:t>
            </a:r>
            <a:endParaRPr lang="en-GB" sz="1100" dirty="0">
              <a:effectLst/>
              <a:latin typeface="Poppins" panose="00000500000000000000" pitchFamily="2" charset="0"/>
              <a:ea typeface="Times New Roman" panose="02020603050405020304" pitchFamily="18" charset="0"/>
              <a:cs typeface="Poppins" panose="00000500000000000000" pitchFamily="2" charset="0"/>
            </a:endParaRPr>
          </a:p>
          <a:p>
            <a:pPr marL="342900" lvl="0" indent="-342900" fontAlgn="base">
              <a:buFont typeface="Symbol" panose="05050102010706020507" pitchFamily="18" charset="2"/>
              <a:buChar char=""/>
            </a:pPr>
            <a:endParaRPr lang="en-GB" sz="1100" b="1"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endParaRPr>
          </a:p>
          <a:p>
            <a:pPr marL="342900" lvl="0" indent="-342900" fontAlgn="base">
              <a:buFont typeface="Symbol" panose="05050102010706020507" pitchFamily="18" charset="2"/>
              <a:buChar char=""/>
            </a:pPr>
            <a:r>
              <a:rPr lang="en-GB" sz="1100" b="1"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Support the delivery </a:t>
            </a:r>
            <a:r>
              <a:rPr lang="en-GB" sz="1100"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of the Sported </a:t>
            </a:r>
            <a:r>
              <a:rPr lang="en-GB" sz="1100" b="1"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Volunteer programme </a:t>
            </a:r>
            <a:r>
              <a:rPr lang="en-GB" sz="1100"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delivering regional networking events, facilitate and support the development of volunteers.</a:t>
            </a:r>
            <a:endParaRPr lang="en-GB" sz="1100" dirty="0">
              <a:effectLst/>
              <a:latin typeface="Poppins" panose="00000500000000000000" pitchFamily="2" charset="0"/>
              <a:ea typeface="Times New Roman" panose="02020603050405020304" pitchFamily="18" charset="0"/>
              <a:cs typeface="Poppins" panose="00000500000000000000" pitchFamily="2" charset="0"/>
            </a:endParaRPr>
          </a:p>
          <a:p>
            <a:endParaRPr lang="en-GB" sz="1100" dirty="0">
              <a:solidFill>
                <a:srgbClr val="1B8FD0"/>
              </a:solidFill>
              <a:effectLst/>
              <a:latin typeface="Poppins" panose="00000500000000000000" pitchFamily="2" charset="0"/>
              <a:ea typeface="Times New Roman" panose="02020603050405020304" pitchFamily="18" charset="0"/>
              <a:cs typeface="Poppins" panose="00000500000000000000" pitchFamily="2" charset="0"/>
            </a:endParaRPr>
          </a:p>
          <a:p>
            <a:pPr>
              <a:spcAft>
                <a:spcPts val="1000"/>
              </a:spcAft>
            </a:pPr>
            <a:endParaRPr lang="en-GB" sz="1100" b="1" u="sng" dirty="0">
              <a:solidFill>
                <a:srgbClr val="1B8FD0"/>
              </a:solidFill>
              <a:effectLst/>
              <a:latin typeface="Poppins" panose="00000500000000000000" pitchFamily="2" charset="0"/>
              <a:ea typeface="Times New Roman" panose="02020603050405020304" pitchFamily="18" charset="0"/>
              <a:cs typeface="Poppins" panose="00000500000000000000" pitchFamily="2" charset="0"/>
            </a:endParaRPr>
          </a:p>
          <a:p>
            <a:pPr>
              <a:spcAft>
                <a:spcPts val="1000"/>
              </a:spcAft>
            </a:pPr>
            <a:r>
              <a:rPr lang="en-GB" sz="1100" b="1" u="sng" dirty="0">
                <a:solidFill>
                  <a:srgbClr val="1B8FD0"/>
                </a:solidFill>
                <a:effectLst/>
                <a:latin typeface="Poppins" panose="00000500000000000000" pitchFamily="2" charset="0"/>
                <a:ea typeface="Times New Roman" panose="02020603050405020304" pitchFamily="18" charset="0"/>
                <a:cs typeface="Poppins" panose="00000500000000000000" pitchFamily="2" charset="0"/>
              </a:rPr>
              <a:t>General Administration (and other responsibilities):</a:t>
            </a:r>
            <a:endParaRPr lang="en-GB" sz="1100" b="1" u="sng" dirty="0">
              <a:solidFill>
                <a:srgbClr val="1B8FD0"/>
              </a:solidFill>
              <a:effectLst/>
              <a:latin typeface="Poppins" panose="00000500000000000000" pitchFamily="2" charset="0"/>
              <a:ea typeface="MS Mincho" panose="02020609040205080304" pitchFamily="49" charset="-128"/>
              <a:cs typeface="Poppins" panose="00000500000000000000" pitchFamily="2" charset="0"/>
            </a:endParaRPr>
          </a:p>
          <a:p>
            <a:pPr marL="342900" lvl="0" indent="-342900" fontAlgn="base">
              <a:buFont typeface="Symbol" panose="05050102010706020507" pitchFamily="18" charset="2"/>
              <a:buChar char=""/>
            </a:pPr>
            <a:r>
              <a:rPr lang="en-GB" sz="1100"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Support the Regional Manager </a:t>
            </a:r>
            <a:r>
              <a:rPr lang="en-GB" sz="1100" dirty="0">
                <a:solidFill>
                  <a:srgbClr val="263066"/>
                </a:solidFill>
                <a:latin typeface="Poppins" panose="00000500000000000000" pitchFamily="2" charset="0"/>
                <a:ea typeface="Times New Roman" panose="02020603050405020304" pitchFamily="18" charset="0"/>
                <a:cs typeface="Poppins" panose="00000500000000000000" pitchFamily="2" charset="0"/>
              </a:rPr>
              <a:t>in the administration of Sported operations across the region.</a:t>
            </a:r>
          </a:p>
          <a:p>
            <a:pPr marL="342900" lvl="0" indent="-342900" fontAlgn="base">
              <a:buFont typeface="Symbol" panose="05050102010706020507" pitchFamily="18" charset="2"/>
              <a:buChar char=""/>
            </a:pPr>
            <a:endParaRPr lang="en-GB" sz="1100"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endParaRPr>
          </a:p>
          <a:p>
            <a:pPr marL="342900" lvl="0" indent="-342900" fontAlgn="base">
              <a:buFont typeface="Symbol" panose="05050102010706020507" pitchFamily="18" charset="2"/>
              <a:buChar char=""/>
            </a:pPr>
            <a:r>
              <a:rPr lang="en-GB" sz="1100"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Ensure </a:t>
            </a:r>
            <a:r>
              <a:rPr lang="en-GB" sz="1100" b="1"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data on your regions’  members and volunteers </a:t>
            </a:r>
            <a:r>
              <a:rPr lang="en-GB" sz="1100"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is kept accurate and </a:t>
            </a:r>
            <a:r>
              <a:rPr lang="en-GB" sz="1100" b="1"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up to date</a:t>
            </a:r>
            <a:r>
              <a:rPr lang="en-GB" sz="1100" dirty="0">
                <a:effectLst/>
                <a:latin typeface="Poppins" panose="00000500000000000000" pitchFamily="2" charset="0"/>
                <a:ea typeface="Times New Roman" panose="02020603050405020304" pitchFamily="18" charset="0"/>
                <a:cs typeface="Poppins" panose="00000500000000000000" pitchFamily="2" charset="0"/>
              </a:rPr>
              <a:t>​</a:t>
            </a:r>
          </a:p>
          <a:p>
            <a:pPr marL="342900" lvl="0" indent="-342900" fontAlgn="base">
              <a:buFont typeface="Symbol" panose="05050102010706020507" pitchFamily="18" charset="2"/>
              <a:buChar char=""/>
            </a:pPr>
            <a:endParaRPr lang="en-GB" sz="1100" b="1"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endParaRPr>
          </a:p>
          <a:p>
            <a:pPr marL="342900" lvl="0" indent="-342900" fontAlgn="base">
              <a:buFont typeface="Symbol" panose="05050102010706020507" pitchFamily="18" charset="2"/>
              <a:buChar char=""/>
            </a:pPr>
            <a:r>
              <a:rPr lang="en-GB" sz="1100" b="1"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General involvement </a:t>
            </a:r>
            <a:r>
              <a:rPr lang="en-GB" sz="1100"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with </a:t>
            </a:r>
            <a:r>
              <a:rPr lang="en-GB" sz="1100" b="1"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other Sported events </a:t>
            </a:r>
            <a:r>
              <a:rPr lang="en-GB" sz="1100"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rPr>
              <a:t>as required such as national  team meetings (approx. one every 3 months).</a:t>
            </a:r>
            <a:endParaRPr lang="en-GB" sz="1100" dirty="0">
              <a:effectLst/>
              <a:latin typeface="Poppins" panose="00000500000000000000" pitchFamily="2" charset="0"/>
              <a:ea typeface="Times New Roman" panose="02020603050405020304" pitchFamily="18" charset="0"/>
              <a:cs typeface="Poppins" panose="00000500000000000000" pitchFamily="2" charset="0"/>
            </a:endParaRPr>
          </a:p>
          <a:p>
            <a:pPr marL="171450" indent="-171450">
              <a:lnSpc>
                <a:spcPct val="150000"/>
              </a:lnSpc>
              <a:buFont typeface="Arial" panose="020B0604020202020204" pitchFamily="34" charset="0"/>
              <a:buChar char="•"/>
            </a:pPr>
            <a:endParaRPr lang="en-GB" sz="1100" dirty="0">
              <a:solidFill>
                <a:srgbClr val="263066"/>
              </a:solidFill>
              <a:latin typeface="Poppins"/>
              <a:cs typeface="Poppins"/>
            </a:endParaRPr>
          </a:p>
        </p:txBody>
      </p:sp>
    </p:spTree>
    <p:extLst>
      <p:ext uri="{BB962C8B-B14F-4D97-AF65-F5344CB8AC3E}">
        <p14:creationId xmlns:p14="http://schemas.microsoft.com/office/powerpoint/2010/main" val="3007100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ird&#10;&#10;Description automatically generated">
            <a:extLst>
              <a:ext uri="{FF2B5EF4-FFF2-40B4-BE49-F238E27FC236}">
                <a16:creationId xmlns:a16="http://schemas.microsoft.com/office/drawing/2014/main" id="{EA4181EB-8E00-4259-A91C-4E34852C0D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217" y="0"/>
            <a:ext cx="12192000" cy="6858000"/>
          </a:xfrm>
          <a:prstGeom prst="rect">
            <a:avLst/>
          </a:prstGeom>
        </p:spPr>
      </p:pic>
      <p:sp>
        <p:nvSpPr>
          <p:cNvPr id="6" name="object 5">
            <a:extLst>
              <a:ext uri="{FF2B5EF4-FFF2-40B4-BE49-F238E27FC236}">
                <a16:creationId xmlns:a16="http://schemas.microsoft.com/office/drawing/2014/main" id="{7D07FA65-ACA5-4753-96D3-3128AE20275B}"/>
              </a:ext>
            </a:extLst>
          </p:cNvPr>
          <p:cNvSpPr/>
          <p:nvPr/>
        </p:nvSpPr>
        <p:spPr>
          <a:xfrm>
            <a:off x="4151708" y="2836688"/>
            <a:ext cx="3899626" cy="1180613"/>
          </a:xfrm>
          <a:custGeom>
            <a:avLst/>
            <a:gdLst/>
            <a:ahLst/>
            <a:cxnLst/>
            <a:rect l="l" t="t" r="r" b="b"/>
            <a:pathLst>
              <a:path w="2675254" h="551814">
                <a:moveTo>
                  <a:pt x="0" y="551649"/>
                </a:moveTo>
                <a:lnTo>
                  <a:pt x="2674950" y="551649"/>
                </a:lnTo>
                <a:lnTo>
                  <a:pt x="2674950" y="0"/>
                </a:lnTo>
                <a:lnTo>
                  <a:pt x="0" y="0"/>
                </a:lnTo>
                <a:lnTo>
                  <a:pt x="0" y="551649"/>
                </a:lnTo>
                <a:close/>
              </a:path>
            </a:pathLst>
          </a:custGeom>
          <a:solidFill>
            <a:srgbClr val="FFED00"/>
          </a:solidFill>
        </p:spPr>
        <p:txBody>
          <a:bodyPr wrap="square" lIns="0" tIns="0" rIns="0" bIns="0" rtlCol="0"/>
          <a:lstStyle/>
          <a:p>
            <a:endParaRPr/>
          </a:p>
        </p:txBody>
      </p:sp>
      <p:sp>
        <p:nvSpPr>
          <p:cNvPr id="10" name="object 6">
            <a:extLst>
              <a:ext uri="{FF2B5EF4-FFF2-40B4-BE49-F238E27FC236}">
                <a16:creationId xmlns:a16="http://schemas.microsoft.com/office/drawing/2014/main" id="{F31C4FD5-4487-4F27-ABDB-771C1A2D5626}"/>
              </a:ext>
            </a:extLst>
          </p:cNvPr>
          <p:cNvSpPr txBox="1">
            <a:spLocks/>
          </p:cNvSpPr>
          <p:nvPr/>
        </p:nvSpPr>
        <p:spPr>
          <a:xfrm>
            <a:off x="4311564" y="2925035"/>
            <a:ext cx="3447392" cy="1459502"/>
          </a:xfrm>
          <a:prstGeom prst="rect">
            <a:avLst/>
          </a:prstGeom>
        </p:spPr>
        <p:txBody>
          <a:bodyPr vert="horz" wrap="square" lIns="0" tIns="100330" rIns="0" bIns="0" rtlCol="0">
            <a:spAutoFit/>
          </a:bodyPr>
          <a:lstStyle>
            <a:lvl1pPr>
              <a:defRPr sz="3450" b="1" i="0">
                <a:solidFill>
                  <a:schemeClr val="bg1"/>
                </a:solidFill>
                <a:latin typeface="Poppins"/>
                <a:ea typeface="+mj-ea"/>
                <a:cs typeface="Poppins"/>
              </a:defRPr>
            </a:lvl1pPr>
          </a:lstStyle>
          <a:p>
            <a:pPr marL="24130" marR="5080">
              <a:lnSpc>
                <a:spcPts val="3500"/>
              </a:lnSpc>
              <a:spcBef>
                <a:spcPts val="790"/>
              </a:spcBef>
            </a:pPr>
            <a:r>
              <a:rPr lang="en-GB" kern="0" spc="20">
                <a:solidFill>
                  <a:srgbClr val="0455BF"/>
                </a:solidFill>
              </a:rPr>
              <a:t>Person specification</a:t>
            </a:r>
            <a:r>
              <a:rPr lang="en-GB" kern="0" spc="20"/>
              <a:t>  </a:t>
            </a:r>
            <a:br>
              <a:rPr lang="en-GB" kern="0" spc="20"/>
            </a:br>
            <a:endParaRPr lang="en-GB" kern="0" spc="20">
              <a:solidFill>
                <a:srgbClr val="0455BF"/>
              </a:solidFill>
            </a:endParaRPr>
          </a:p>
        </p:txBody>
      </p:sp>
    </p:spTree>
    <p:extLst>
      <p:ext uri="{BB962C8B-B14F-4D97-AF65-F5344CB8AC3E}">
        <p14:creationId xmlns:p14="http://schemas.microsoft.com/office/powerpoint/2010/main" val="2272646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EA96B-7336-4A29-812C-E7C9F01BC28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507E34D-0EBA-DC99-137B-3607559B8D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91"/>
            <a:ext cx="12192000" cy="6858000"/>
          </a:xfrm>
          <a:prstGeom prst="rect">
            <a:avLst/>
          </a:prstGeom>
        </p:spPr>
      </p:pic>
      <p:sp>
        <p:nvSpPr>
          <p:cNvPr id="2" name="object 8">
            <a:extLst>
              <a:ext uri="{FF2B5EF4-FFF2-40B4-BE49-F238E27FC236}">
                <a16:creationId xmlns:a16="http://schemas.microsoft.com/office/drawing/2014/main" id="{B4064642-F6B1-5A30-12D2-2D8ED8E30611}"/>
              </a:ext>
            </a:extLst>
          </p:cNvPr>
          <p:cNvSpPr txBox="1"/>
          <p:nvPr/>
        </p:nvSpPr>
        <p:spPr>
          <a:xfrm>
            <a:off x="6096000" y="1377334"/>
            <a:ext cx="5739719" cy="263085"/>
          </a:xfrm>
          <a:prstGeom prst="rect">
            <a:avLst/>
          </a:prstGeom>
          <a:solidFill>
            <a:schemeClr val="bg1"/>
          </a:solidFill>
        </p:spPr>
        <p:txBody>
          <a:bodyPr vert="horz" wrap="square" lIns="0" tIns="83185" rIns="0" bIns="0" rtlCol="0" anchor="t">
            <a:spAutoFit/>
          </a:bodyPr>
          <a:lstStyle/>
          <a:p>
            <a:pPr>
              <a:lnSpc>
                <a:spcPct val="115000"/>
              </a:lnSpc>
              <a:spcAft>
                <a:spcPts val="1000"/>
              </a:spcAft>
            </a:pPr>
            <a:endParaRPr lang="en-GB" sz="1100">
              <a:effectLst/>
              <a:latin typeface="Times New Roman" panose="02020603050405020304" pitchFamily="18" charset="0"/>
              <a:ea typeface="Times New Roman" panose="02020603050405020304" pitchFamily="18" charset="0"/>
            </a:endParaRPr>
          </a:p>
        </p:txBody>
      </p:sp>
      <p:sp>
        <p:nvSpPr>
          <p:cNvPr id="10" name="object 4">
            <a:extLst>
              <a:ext uri="{FF2B5EF4-FFF2-40B4-BE49-F238E27FC236}">
                <a16:creationId xmlns:a16="http://schemas.microsoft.com/office/drawing/2014/main" id="{BF8C357D-B824-1D56-9374-CA02ADE74A4D}"/>
              </a:ext>
            </a:extLst>
          </p:cNvPr>
          <p:cNvSpPr txBox="1">
            <a:spLocks/>
          </p:cNvSpPr>
          <p:nvPr/>
        </p:nvSpPr>
        <p:spPr>
          <a:xfrm>
            <a:off x="268586" y="248672"/>
            <a:ext cx="4033628" cy="1001684"/>
          </a:xfrm>
          <a:prstGeom prst="rect">
            <a:avLst/>
          </a:prstGeom>
          <a:solidFill>
            <a:srgbClr val="1B8FD0"/>
          </a:solidFill>
        </p:spPr>
        <p:txBody>
          <a:bodyPr vert="horz" wrap="square" lIns="0" tIns="91440" rIns="0" bIns="0" rtlCol="0">
            <a:spAutoFit/>
          </a:bodyPr>
          <a:lstStyle>
            <a:lvl1pPr>
              <a:defRPr sz="3450" b="1" i="0">
                <a:solidFill>
                  <a:schemeClr val="bg1"/>
                </a:solidFill>
                <a:latin typeface="Poppins"/>
                <a:ea typeface="+mj-ea"/>
                <a:cs typeface="Poppins"/>
              </a:defRPr>
            </a:lvl1pPr>
          </a:lstStyle>
          <a:p>
            <a:pPr marL="149225" marR="124460">
              <a:lnSpc>
                <a:spcPts val="3500"/>
              </a:lnSpc>
              <a:spcBef>
                <a:spcPts val="720"/>
              </a:spcBef>
            </a:pPr>
            <a:r>
              <a:rPr lang="en-GB" kern="0" spc="20"/>
              <a:t>Knowledge and  </a:t>
            </a:r>
            <a:br>
              <a:rPr lang="en-GB" kern="0" spc="20"/>
            </a:br>
            <a:r>
              <a:rPr lang="en-GB" kern="0" spc="15">
                <a:solidFill>
                  <a:srgbClr val="FBD82E"/>
                </a:solidFill>
              </a:rPr>
              <a:t>experience</a:t>
            </a:r>
            <a:endParaRPr lang="en-GB" kern="0" spc="20">
              <a:solidFill>
                <a:srgbClr val="FBD82E"/>
              </a:solidFill>
            </a:endParaRPr>
          </a:p>
        </p:txBody>
      </p:sp>
      <p:sp>
        <p:nvSpPr>
          <p:cNvPr id="7" name="TextBox 6">
            <a:extLst>
              <a:ext uri="{FF2B5EF4-FFF2-40B4-BE49-F238E27FC236}">
                <a16:creationId xmlns:a16="http://schemas.microsoft.com/office/drawing/2014/main" id="{7A155D76-BB80-44BE-F40D-20F8367637B9}"/>
              </a:ext>
            </a:extLst>
          </p:cNvPr>
          <p:cNvSpPr txBox="1"/>
          <p:nvPr/>
        </p:nvSpPr>
        <p:spPr>
          <a:xfrm>
            <a:off x="268587" y="1508876"/>
            <a:ext cx="5471131" cy="5057795"/>
          </a:xfrm>
          <a:prstGeom prst="rect">
            <a:avLst/>
          </a:prstGeom>
          <a:solidFill>
            <a:schemeClr val="bg1"/>
          </a:solidFill>
        </p:spPr>
        <p:txBody>
          <a:bodyPr wrap="square" lIns="91440" tIns="45720" rIns="91440" bIns="45720" anchor="t">
            <a:spAutoFit/>
          </a:bodyPr>
          <a:lstStyle/>
          <a:p>
            <a:pPr>
              <a:spcAft>
                <a:spcPts val="1000"/>
              </a:spcAft>
            </a:pPr>
            <a:r>
              <a:rPr lang="en-GB" sz="1100" b="1" dirty="0">
                <a:solidFill>
                  <a:srgbClr val="1B8FD0"/>
                </a:solidFill>
                <a:effectLst/>
                <a:latin typeface="Poppins"/>
                <a:ea typeface="Times New Roman" panose="02020603050405020304" pitchFamily="18" charset="0"/>
                <a:cs typeface="Poppins"/>
              </a:rPr>
              <a:t>Essential Experience</a:t>
            </a:r>
          </a:p>
          <a:p>
            <a:pPr marL="171450" indent="-171450">
              <a:spcAft>
                <a:spcPts val="1000"/>
              </a:spcAft>
              <a:buFont typeface="Arial" panose="020B0604020202020204" pitchFamily="34" charset="0"/>
              <a:buChar char="•"/>
            </a:pPr>
            <a:r>
              <a:rPr lang="en-GB" sz="1100" dirty="0">
                <a:solidFill>
                  <a:srgbClr val="263066"/>
                </a:solidFill>
                <a:latin typeface="Poppins"/>
                <a:cs typeface="Poppins"/>
              </a:rPr>
              <a:t>An understanding of the </a:t>
            </a:r>
            <a:r>
              <a:rPr lang="en-GB" sz="1100" b="1" dirty="0">
                <a:solidFill>
                  <a:srgbClr val="263066"/>
                </a:solidFill>
                <a:latin typeface="Poppins"/>
                <a:cs typeface="Poppins"/>
              </a:rPr>
              <a:t>voluntary/community sports sector</a:t>
            </a:r>
          </a:p>
          <a:p>
            <a:pPr marL="171450" indent="-171450">
              <a:spcAft>
                <a:spcPts val="1000"/>
              </a:spcAft>
              <a:buFont typeface="Arial" panose="020B0604020202020204" pitchFamily="34" charset="0"/>
              <a:buChar char="•"/>
            </a:pPr>
            <a:r>
              <a:rPr lang="en-GB" sz="1100" i="0" u="none" strike="noStrike" dirty="0">
                <a:solidFill>
                  <a:srgbClr val="263066"/>
                </a:solidFill>
                <a:latin typeface="Poppins"/>
                <a:cs typeface="Poppins"/>
              </a:rPr>
              <a:t>An understanding of the </a:t>
            </a:r>
            <a:r>
              <a:rPr lang="en-GB" sz="1100" b="1" i="0" u="none" strike="noStrike" dirty="0">
                <a:solidFill>
                  <a:srgbClr val="263066"/>
                </a:solidFill>
                <a:latin typeface="Poppins"/>
                <a:cs typeface="Poppins"/>
              </a:rPr>
              <a:t>needs of groups and organisations offering community sport</a:t>
            </a:r>
            <a:r>
              <a:rPr lang="en-GB" sz="1100" i="0" u="none" strike="noStrike" dirty="0">
                <a:solidFill>
                  <a:srgbClr val="263066"/>
                </a:solidFill>
                <a:latin typeface="Poppins"/>
                <a:cs typeface="Poppins"/>
              </a:rPr>
              <a:t> to disadvantaged young people.</a:t>
            </a:r>
          </a:p>
          <a:p>
            <a:pPr marL="171450" indent="-171450">
              <a:spcAft>
                <a:spcPts val="1000"/>
              </a:spcAft>
              <a:buFont typeface="Arial" panose="020B0604020202020204" pitchFamily="34" charset="0"/>
              <a:buChar char="•"/>
            </a:pPr>
            <a:r>
              <a:rPr lang="en-GB" sz="1100" dirty="0">
                <a:solidFill>
                  <a:srgbClr val="263066"/>
                </a:solidFill>
                <a:latin typeface="Poppins"/>
                <a:ea typeface="Times New Roman" panose="02020603050405020304" pitchFamily="18" charset="0"/>
                <a:cs typeface="Poppins"/>
              </a:rPr>
              <a:t>Experience of working with </a:t>
            </a:r>
            <a:r>
              <a:rPr lang="en-GB" sz="1100" b="1" dirty="0">
                <a:solidFill>
                  <a:srgbClr val="263066"/>
                </a:solidFill>
                <a:latin typeface="Poppins"/>
                <a:ea typeface="Times New Roman" panose="02020603050405020304" pitchFamily="18" charset="0"/>
                <a:cs typeface="Poppins"/>
              </a:rPr>
              <a:t>partner organisations and stakeholders to deliver projects and programmes</a:t>
            </a:r>
            <a:r>
              <a:rPr lang="en-GB" sz="1100" dirty="0">
                <a:solidFill>
                  <a:srgbClr val="263066"/>
                </a:solidFill>
                <a:latin typeface="Poppins"/>
                <a:ea typeface="Times New Roman" panose="02020603050405020304" pitchFamily="18" charset="0"/>
                <a:cs typeface="Poppins"/>
              </a:rPr>
              <a:t>.</a:t>
            </a:r>
          </a:p>
          <a:p>
            <a:pPr marL="171450" indent="-171450">
              <a:spcAft>
                <a:spcPts val="1000"/>
              </a:spcAft>
              <a:buFont typeface="Arial" panose="020B0604020202020204" pitchFamily="34" charset="0"/>
              <a:buChar char="•"/>
            </a:pPr>
            <a:r>
              <a:rPr lang="en-GB" sz="1100" dirty="0">
                <a:solidFill>
                  <a:srgbClr val="263066"/>
                </a:solidFill>
                <a:latin typeface="Poppins"/>
                <a:ea typeface="MS Mincho"/>
                <a:cs typeface="Poppins"/>
              </a:rPr>
              <a:t>An </a:t>
            </a:r>
            <a:r>
              <a:rPr lang="en-GB" sz="1100" b="1" dirty="0">
                <a:solidFill>
                  <a:srgbClr val="263066"/>
                </a:solidFill>
                <a:latin typeface="Poppins"/>
                <a:ea typeface="MS Mincho"/>
                <a:cs typeface="Poppins"/>
              </a:rPr>
              <a:t>understanding </a:t>
            </a:r>
            <a:r>
              <a:rPr lang="en-GB" sz="1100" dirty="0">
                <a:solidFill>
                  <a:srgbClr val="263066"/>
                </a:solidFill>
                <a:latin typeface="Poppins"/>
                <a:ea typeface="MS Mincho"/>
                <a:cs typeface="Poppins"/>
              </a:rPr>
              <a:t>of the </a:t>
            </a:r>
            <a:r>
              <a:rPr lang="en-GB" sz="1100" b="1" dirty="0">
                <a:solidFill>
                  <a:srgbClr val="263066"/>
                </a:solidFill>
                <a:latin typeface="Poppins"/>
                <a:ea typeface="MS Mincho"/>
                <a:cs typeface="Poppins"/>
              </a:rPr>
              <a:t>policies and procedures</a:t>
            </a:r>
            <a:r>
              <a:rPr lang="en-GB" sz="1100" dirty="0">
                <a:solidFill>
                  <a:srgbClr val="263066"/>
                </a:solidFill>
                <a:latin typeface="Poppins"/>
                <a:ea typeface="MS Mincho"/>
                <a:cs typeface="Poppins"/>
              </a:rPr>
              <a:t> required to support grant applications.</a:t>
            </a:r>
          </a:p>
          <a:p>
            <a:pPr marL="171450" indent="-171450">
              <a:spcAft>
                <a:spcPts val="1000"/>
              </a:spcAft>
              <a:buFont typeface="Arial" panose="020B0604020202020204" pitchFamily="34" charset="0"/>
              <a:buChar char="•"/>
            </a:pPr>
            <a:r>
              <a:rPr lang="en-GB" sz="1100" b="0" i="0" u="none" strike="noStrike" dirty="0">
                <a:solidFill>
                  <a:srgbClr val="263066"/>
                </a:solidFill>
                <a:effectLst/>
                <a:latin typeface="Poppins"/>
                <a:cs typeface="Poppins"/>
              </a:rPr>
              <a:t>Experience of working in a </a:t>
            </a:r>
            <a:r>
              <a:rPr lang="en-GB" sz="1100" b="1" i="0" u="none" strike="noStrike" dirty="0">
                <a:solidFill>
                  <a:srgbClr val="263066"/>
                </a:solidFill>
                <a:effectLst/>
                <a:latin typeface="Poppins"/>
                <a:cs typeface="Poppins"/>
              </a:rPr>
              <a:t>client facing or membership </a:t>
            </a:r>
            <a:r>
              <a:rPr lang="en-GB" sz="1100" b="0" i="0" u="none" strike="noStrike" dirty="0">
                <a:solidFill>
                  <a:srgbClr val="263066"/>
                </a:solidFill>
                <a:effectLst/>
                <a:latin typeface="Poppins"/>
                <a:cs typeface="Poppins"/>
              </a:rPr>
              <a:t>support role. </a:t>
            </a:r>
            <a:r>
              <a:rPr lang="en-US" sz="1100" b="0" i="0" dirty="0">
                <a:solidFill>
                  <a:srgbClr val="000000"/>
                </a:solidFill>
                <a:effectLst/>
                <a:latin typeface="Poppins"/>
                <a:cs typeface="Poppins"/>
              </a:rPr>
              <a:t>​</a:t>
            </a:r>
          </a:p>
          <a:p>
            <a:pPr marL="171450" indent="-171450">
              <a:spcAft>
                <a:spcPts val="1000"/>
              </a:spcAft>
              <a:buFont typeface="Arial" panose="020B0604020202020204" pitchFamily="34" charset="0"/>
              <a:buChar char="•"/>
            </a:pPr>
            <a:r>
              <a:rPr lang="en-US" sz="1100" dirty="0">
                <a:solidFill>
                  <a:srgbClr val="000000"/>
                </a:solidFill>
                <a:latin typeface="Poppins"/>
                <a:cs typeface="Poppins"/>
              </a:rPr>
              <a:t>Clear demonstrable experience of a</a:t>
            </a:r>
            <a:r>
              <a:rPr lang="en-US" sz="1100" b="1" dirty="0">
                <a:solidFill>
                  <a:srgbClr val="000000"/>
                </a:solidFill>
                <a:latin typeface="Poppins"/>
                <a:cs typeface="Poppins"/>
              </a:rPr>
              <a:t> confident telephone manner</a:t>
            </a:r>
            <a:r>
              <a:rPr lang="en-US" sz="1100" dirty="0">
                <a:solidFill>
                  <a:srgbClr val="000000"/>
                </a:solidFill>
                <a:latin typeface="Poppins"/>
                <a:cs typeface="Poppins"/>
              </a:rPr>
              <a:t> when speaking to members and stakeholders.</a:t>
            </a:r>
          </a:p>
          <a:p>
            <a:pPr marL="171450" indent="-171450">
              <a:spcAft>
                <a:spcPts val="1000"/>
              </a:spcAft>
              <a:buFont typeface="Arial" panose="020B0604020202020204" pitchFamily="34" charset="0"/>
              <a:buChar char="•"/>
            </a:pPr>
            <a:r>
              <a:rPr lang="en-GB" sz="1100" b="0" i="0" u="none" strike="noStrike" dirty="0">
                <a:solidFill>
                  <a:srgbClr val="263066"/>
                </a:solidFill>
                <a:effectLst/>
                <a:latin typeface="Poppins"/>
                <a:cs typeface="Poppins"/>
              </a:rPr>
              <a:t>Clear demonstrable experience of administering or delivering </a:t>
            </a:r>
            <a:r>
              <a:rPr lang="en-GB" sz="1100" b="1" i="0" u="none" strike="noStrike" dirty="0">
                <a:solidFill>
                  <a:srgbClr val="263066"/>
                </a:solidFill>
                <a:effectLst/>
                <a:latin typeface="Poppins"/>
                <a:cs typeface="Poppins"/>
              </a:rPr>
              <a:t>programmes / projects</a:t>
            </a:r>
            <a:r>
              <a:rPr lang="en-GB" sz="1100" b="0" i="0" u="none" strike="noStrike" dirty="0">
                <a:solidFill>
                  <a:srgbClr val="263066"/>
                </a:solidFill>
                <a:effectLst/>
                <a:latin typeface="Poppins"/>
                <a:cs typeface="Poppins"/>
              </a:rPr>
              <a:t> to a high standard. </a:t>
            </a:r>
            <a:r>
              <a:rPr lang="en-US" sz="1100" b="0" i="0" dirty="0">
                <a:solidFill>
                  <a:srgbClr val="000000"/>
                </a:solidFill>
                <a:effectLst/>
                <a:latin typeface="Poppins"/>
                <a:cs typeface="Poppins"/>
              </a:rPr>
              <a:t>​</a:t>
            </a:r>
          </a:p>
          <a:p>
            <a:pPr marL="171450" indent="-171450">
              <a:spcAft>
                <a:spcPts val="1000"/>
              </a:spcAft>
              <a:buFont typeface="Arial" panose="020B0604020202020204" pitchFamily="34" charset="0"/>
              <a:buChar char="•"/>
            </a:pPr>
            <a:r>
              <a:rPr lang="en-GB" sz="1100" b="0" i="0" u="none" strike="noStrike" dirty="0">
                <a:solidFill>
                  <a:srgbClr val="263066"/>
                </a:solidFill>
                <a:effectLst/>
                <a:latin typeface="Poppins"/>
                <a:cs typeface="Poppins"/>
              </a:rPr>
              <a:t>Demonstrable experience of working in a skilled </a:t>
            </a:r>
            <a:r>
              <a:rPr lang="en-GB" sz="1100" b="1" i="0" u="none" strike="noStrike" dirty="0">
                <a:solidFill>
                  <a:srgbClr val="263066"/>
                </a:solidFill>
                <a:effectLst/>
                <a:latin typeface="Poppins"/>
                <a:cs typeface="Poppins"/>
              </a:rPr>
              <a:t>administration role</a:t>
            </a:r>
            <a:r>
              <a:rPr lang="en-GB" sz="1100" b="0" i="0" u="none" strike="noStrike" dirty="0">
                <a:solidFill>
                  <a:srgbClr val="263066"/>
                </a:solidFill>
                <a:effectLst/>
                <a:latin typeface="Poppins"/>
                <a:cs typeface="Poppins"/>
              </a:rPr>
              <a:t>, with excellent </a:t>
            </a:r>
            <a:r>
              <a:rPr lang="en-GB" sz="1100" b="1" i="0" u="none" strike="noStrike" dirty="0">
                <a:solidFill>
                  <a:srgbClr val="263066"/>
                </a:solidFill>
                <a:effectLst/>
                <a:latin typeface="Poppins"/>
                <a:cs typeface="Poppins"/>
              </a:rPr>
              <a:t>understanding of skills required </a:t>
            </a:r>
            <a:r>
              <a:rPr lang="en-GB" sz="1100" b="0" i="0" u="none" strike="noStrike" dirty="0">
                <a:solidFill>
                  <a:srgbClr val="263066"/>
                </a:solidFill>
                <a:effectLst/>
                <a:latin typeface="Poppins"/>
                <a:cs typeface="Poppins"/>
              </a:rPr>
              <a:t>to deliver</a:t>
            </a:r>
            <a:r>
              <a:rPr lang="en-GB" sz="1100" b="1" i="0" u="none" strike="noStrike" dirty="0">
                <a:solidFill>
                  <a:srgbClr val="263066"/>
                </a:solidFill>
                <a:effectLst/>
                <a:latin typeface="Poppins"/>
                <a:cs typeface="Poppins"/>
              </a:rPr>
              <a:t> high level admin support</a:t>
            </a:r>
            <a:r>
              <a:rPr lang="en-GB" sz="1100" dirty="0">
                <a:solidFill>
                  <a:srgbClr val="263066"/>
                </a:solidFill>
                <a:latin typeface="Poppins"/>
                <a:cs typeface="Poppins"/>
              </a:rPr>
              <a:t>, ideally in a relevant sector.</a:t>
            </a:r>
            <a:endParaRPr lang="en-US" sz="1100" b="0" i="0" dirty="0">
              <a:solidFill>
                <a:srgbClr val="000000"/>
              </a:solidFill>
              <a:effectLst/>
              <a:latin typeface="Poppins"/>
              <a:cs typeface="Poppins"/>
            </a:endParaRPr>
          </a:p>
          <a:p>
            <a:pPr marL="171450" indent="-171450">
              <a:spcAft>
                <a:spcPts val="1000"/>
              </a:spcAft>
              <a:buFont typeface="Arial" panose="020B0604020202020204" pitchFamily="34" charset="0"/>
              <a:buChar char="•"/>
            </a:pPr>
            <a:r>
              <a:rPr lang="en-GB" sz="1100" b="0" i="0" u="none" strike="noStrike" dirty="0">
                <a:solidFill>
                  <a:srgbClr val="263066"/>
                </a:solidFill>
                <a:effectLst/>
                <a:latin typeface="Poppins"/>
                <a:cs typeface="Poppins"/>
              </a:rPr>
              <a:t>Experience of </a:t>
            </a:r>
            <a:r>
              <a:rPr lang="en-GB" sz="1100" b="1" i="0" u="none" strike="noStrike" dirty="0">
                <a:solidFill>
                  <a:srgbClr val="263066"/>
                </a:solidFill>
                <a:effectLst/>
                <a:latin typeface="Poppins"/>
                <a:cs typeface="Poppins"/>
              </a:rPr>
              <a:t>database management</a:t>
            </a:r>
            <a:r>
              <a:rPr lang="en-GB" sz="1100" b="0" i="0" u="none" strike="noStrike" dirty="0">
                <a:solidFill>
                  <a:srgbClr val="263066"/>
                </a:solidFill>
                <a:effectLst/>
                <a:latin typeface="Poppins"/>
                <a:cs typeface="Poppins"/>
              </a:rPr>
              <a:t>, ensuring confident use of digital systems. </a:t>
            </a:r>
            <a:r>
              <a:rPr lang="en-US" sz="1100" b="0" i="0" dirty="0">
                <a:solidFill>
                  <a:srgbClr val="000000"/>
                </a:solidFill>
                <a:effectLst/>
                <a:latin typeface="Poppins"/>
                <a:cs typeface="Poppins"/>
              </a:rPr>
              <a:t>​</a:t>
            </a:r>
          </a:p>
          <a:p>
            <a:pPr marL="171450" indent="-171450">
              <a:spcAft>
                <a:spcPts val="1000"/>
              </a:spcAft>
              <a:buFont typeface="Arial" panose="020B0604020202020204" pitchFamily="34" charset="0"/>
              <a:buChar char="•"/>
            </a:pPr>
            <a:r>
              <a:rPr lang="en-GB" sz="1100" b="0" i="0" u="none" strike="noStrike" dirty="0">
                <a:solidFill>
                  <a:srgbClr val="263066"/>
                </a:solidFill>
                <a:effectLst/>
                <a:latin typeface="Poppins"/>
                <a:cs typeface="Poppins"/>
              </a:rPr>
              <a:t>Ability to research and  review information and  identify solutions and propose ideas relating to key areas of the work.</a:t>
            </a:r>
            <a:r>
              <a:rPr lang="en-US" sz="1100" b="0" i="0" dirty="0">
                <a:solidFill>
                  <a:srgbClr val="000000"/>
                </a:solidFill>
                <a:effectLst/>
                <a:latin typeface="Poppins"/>
                <a:cs typeface="Poppins"/>
              </a:rPr>
              <a:t>​</a:t>
            </a:r>
          </a:p>
          <a:p>
            <a:pPr marL="171450" indent="-171450">
              <a:spcAft>
                <a:spcPts val="1000"/>
              </a:spcAft>
              <a:buFont typeface="Arial" panose="020B0604020202020204" pitchFamily="34" charset="0"/>
              <a:buChar char="•"/>
            </a:pPr>
            <a:r>
              <a:rPr lang="en-US" sz="1100" u="none" strike="noStrike" dirty="0">
                <a:solidFill>
                  <a:srgbClr val="000000"/>
                </a:solidFill>
                <a:latin typeface="Poppins"/>
                <a:cs typeface="Poppins"/>
              </a:rPr>
              <a:t>A</a:t>
            </a:r>
            <a:r>
              <a:rPr lang="en-GB" sz="1100" b="0" i="0" u="none" strike="noStrike" dirty="0" err="1">
                <a:solidFill>
                  <a:srgbClr val="263066"/>
                </a:solidFill>
                <a:effectLst/>
                <a:latin typeface="Poppins"/>
                <a:cs typeface="Poppins"/>
              </a:rPr>
              <a:t>bility</a:t>
            </a:r>
            <a:r>
              <a:rPr lang="en-GB" sz="1100" b="0" i="0" u="none" strike="noStrike" dirty="0">
                <a:solidFill>
                  <a:srgbClr val="263066"/>
                </a:solidFill>
                <a:effectLst/>
                <a:latin typeface="Poppins"/>
                <a:cs typeface="Poppins"/>
              </a:rPr>
              <a:t> to always maintain a </a:t>
            </a:r>
            <a:r>
              <a:rPr lang="en-GB" sz="1100" b="1" i="0" u="none" strike="noStrike" dirty="0">
                <a:solidFill>
                  <a:srgbClr val="263066"/>
                </a:solidFill>
                <a:effectLst/>
                <a:latin typeface="Poppins"/>
                <a:cs typeface="Poppins"/>
              </a:rPr>
              <a:t>high level of confidentiality and discretion</a:t>
            </a:r>
            <a:r>
              <a:rPr lang="en-US" sz="1100" b="0" i="0" dirty="0">
                <a:solidFill>
                  <a:srgbClr val="000000"/>
                </a:solidFill>
                <a:effectLst/>
                <a:latin typeface="Poppins"/>
                <a:cs typeface="Poppins"/>
              </a:rPr>
              <a:t>​</a:t>
            </a:r>
            <a:r>
              <a:rPr lang="en-GB" sz="1100" b="0" i="0" dirty="0">
                <a:solidFill>
                  <a:srgbClr val="263066"/>
                </a:solidFill>
                <a:effectLst/>
                <a:latin typeface="Poppins" panose="00000500000000000000" pitchFamily="2" charset="0"/>
                <a:cs typeface="Poppins" panose="00000500000000000000" pitchFamily="2" charset="0"/>
              </a:rPr>
              <a:t>.</a:t>
            </a:r>
            <a:endParaRPr lang="en-US" sz="1100" b="0" i="0" dirty="0">
              <a:solidFill>
                <a:srgbClr val="000000"/>
              </a:solidFill>
              <a:effectLst/>
              <a:latin typeface="Poppins"/>
              <a:cs typeface="Poppins"/>
            </a:endParaRPr>
          </a:p>
        </p:txBody>
      </p:sp>
      <p:sp>
        <p:nvSpPr>
          <p:cNvPr id="3" name="object 6">
            <a:extLst>
              <a:ext uri="{FF2B5EF4-FFF2-40B4-BE49-F238E27FC236}">
                <a16:creationId xmlns:a16="http://schemas.microsoft.com/office/drawing/2014/main" id="{07989DE7-19F1-4847-937F-4BB329F3108A}"/>
              </a:ext>
            </a:extLst>
          </p:cNvPr>
          <p:cNvSpPr txBox="1"/>
          <p:nvPr/>
        </p:nvSpPr>
        <p:spPr>
          <a:xfrm>
            <a:off x="6452284" y="1508876"/>
            <a:ext cx="4763370" cy="4074577"/>
          </a:xfrm>
          <a:prstGeom prst="rect">
            <a:avLst/>
          </a:prstGeom>
          <a:solidFill>
            <a:schemeClr val="bg1"/>
          </a:solidFill>
        </p:spPr>
        <p:txBody>
          <a:bodyPr vert="horz" wrap="square" lIns="0" tIns="1270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139065" indent="33020">
              <a:lnSpc>
                <a:spcPct val="100000"/>
              </a:lnSpc>
              <a:spcBef>
                <a:spcPts val="100"/>
              </a:spcBef>
            </a:pPr>
            <a:r>
              <a:rPr lang="en-GB" sz="1100" b="1" dirty="0">
                <a:solidFill>
                  <a:srgbClr val="1B8FD0"/>
                </a:solidFill>
                <a:latin typeface="Poppins" panose="00000500000000000000" pitchFamily="2" charset="0"/>
                <a:cs typeface="Poppins" panose="00000500000000000000" pitchFamily="2" charset="0"/>
              </a:rPr>
              <a:t>Desirable experience</a:t>
            </a:r>
          </a:p>
          <a:p>
            <a:pPr marL="12700" marR="139065" indent="33020">
              <a:lnSpc>
                <a:spcPct val="100000"/>
              </a:lnSpc>
              <a:spcBef>
                <a:spcPts val="100"/>
              </a:spcBef>
            </a:pPr>
            <a:endParaRPr lang="en-GB" sz="1100" dirty="0">
              <a:solidFill>
                <a:srgbClr val="263066"/>
              </a:solidFill>
              <a:effectLst/>
              <a:latin typeface="Poppins" panose="00000500000000000000" pitchFamily="2" charset="0"/>
              <a:ea typeface="MS Mincho" panose="02020609040205080304" pitchFamily="49" charset="-128"/>
              <a:cs typeface="Poppins" panose="00000500000000000000" pitchFamily="2" charset="0"/>
            </a:endParaRPr>
          </a:p>
          <a:p>
            <a:pPr marL="184150" marR="139065" indent="-171450">
              <a:spcBef>
                <a:spcPts val="100"/>
              </a:spcBef>
              <a:buFont typeface="Arial" panose="020B0604020202020204" pitchFamily="34" charset="0"/>
              <a:buChar char="•"/>
            </a:pPr>
            <a:r>
              <a:rPr lang="en-GB" sz="1100" dirty="0">
                <a:solidFill>
                  <a:srgbClr val="263066"/>
                </a:solidFill>
                <a:latin typeface="Poppins" panose="00000500000000000000" pitchFamily="2" charset="0"/>
                <a:cs typeface="Poppins" panose="00000500000000000000" pitchFamily="2" charset="0"/>
              </a:rPr>
              <a:t>Experience of </a:t>
            </a:r>
            <a:r>
              <a:rPr lang="en-GB" sz="1100" b="1" dirty="0">
                <a:solidFill>
                  <a:srgbClr val="263066"/>
                </a:solidFill>
                <a:latin typeface="Poppins" panose="00000500000000000000" pitchFamily="2" charset="0"/>
                <a:cs typeface="Poppins" panose="00000500000000000000" pitchFamily="2" charset="0"/>
              </a:rPr>
              <a:t>recruiting and managing volunteers. </a:t>
            </a:r>
          </a:p>
          <a:p>
            <a:pPr marL="12700" marR="139065">
              <a:lnSpc>
                <a:spcPct val="100000"/>
              </a:lnSpc>
              <a:spcBef>
                <a:spcPts val="100"/>
              </a:spcBef>
            </a:pPr>
            <a:endParaRPr lang="en-GB" sz="1100" dirty="0">
              <a:solidFill>
                <a:srgbClr val="263066"/>
              </a:solidFill>
              <a:effectLst/>
              <a:latin typeface="Poppins" panose="00000500000000000000" pitchFamily="2" charset="0"/>
              <a:ea typeface="MS Mincho" panose="02020609040205080304" pitchFamily="49" charset="-128"/>
              <a:cs typeface="Poppins" panose="00000500000000000000" pitchFamily="2" charset="0"/>
            </a:endParaRPr>
          </a:p>
          <a:p>
            <a:pPr marL="184150" marR="139065" indent="-171450">
              <a:lnSpc>
                <a:spcPct val="100000"/>
              </a:lnSpc>
              <a:spcBef>
                <a:spcPts val="100"/>
              </a:spcBef>
              <a:buFont typeface="Arial" panose="020B0604020202020204" pitchFamily="34" charset="0"/>
              <a:buChar char="•"/>
            </a:pPr>
            <a:r>
              <a:rPr lang="en-GB" sz="1100" b="1" dirty="0">
                <a:solidFill>
                  <a:srgbClr val="263066"/>
                </a:solidFill>
                <a:effectLst/>
                <a:latin typeface="Poppins" panose="00000500000000000000" pitchFamily="2" charset="0"/>
                <a:ea typeface="MS Mincho" panose="02020609040205080304" pitchFamily="49" charset="-128"/>
                <a:cs typeface="Poppins" panose="00000500000000000000" pitchFamily="2" charset="0"/>
              </a:rPr>
              <a:t>Experience collecting information</a:t>
            </a:r>
            <a:r>
              <a:rPr lang="en-GB" sz="1100" dirty="0">
                <a:solidFill>
                  <a:srgbClr val="263066"/>
                </a:solidFill>
                <a:effectLst/>
                <a:latin typeface="Poppins" panose="00000500000000000000" pitchFamily="2" charset="0"/>
                <a:ea typeface="MS Mincho" panose="02020609040205080304" pitchFamily="49" charset="-128"/>
                <a:cs typeface="Poppins" panose="00000500000000000000" pitchFamily="2" charset="0"/>
              </a:rPr>
              <a:t> to monitor and evaluate impact.</a:t>
            </a:r>
          </a:p>
          <a:p>
            <a:pPr marL="184150" marR="139065" indent="-171450">
              <a:lnSpc>
                <a:spcPct val="100000"/>
              </a:lnSpc>
              <a:spcBef>
                <a:spcPts val="100"/>
              </a:spcBef>
              <a:buFont typeface="Arial" panose="020B0604020202020204" pitchFamily="34" charset="0"/>
              <a:buChar char="•"/>
            </a:pPr>
            <a:endParaRPr lang="en-GB" sz="1100" dirty="0">
              <a:solidFill>
                <a:srgbClr val="263066"/>
              </a:solidFill>
              <a:latin typeface="Poppins" panose="00000500000000000000" pitchFamily="2" charset="0"/>
              <a:ea typeface="MS Mincho" panose="02020609040205080304" pitchFamily="49" charset="-128"/>
              <a:cs typeface="Poppins" panose="00000500000000000000" pitchFamily="2" charset="0"/>
            </a:endParaRPr>
          </a:p>
          <a:p>
            <a:pPr marL="184150" marR="139065" indent="-171450">
              <a:lnSpc>
                <a:spcPct val="100000"/>
              </a:lnSpc>
              <a:spcBef>
                <a:spcPts val="100"/>
              </a:spcBef>
              <a:buFont typeface="Arial" panose="020B0604020202020204" pitchFamily="34" charset="0"/>
              <a:buChar char="•"/>
            </a:pPr>
            <a:r>
              <a:rPr lang="en-GB" sz="1100" dirty="0">
                <a:solidFill>
                  <a:srgbClr val="263066"/>
                </a:solidFill>
                <a:latin typeface="Poppins" panose="00000500000000000000" pitchFamily="2" charset="0"/>
                <a:ea typeface="MS Mincho" panose="02020609040205080304" pitchFamily="49" charset="-128"/>
                <a:cs typeface="Poppins" panose="00000500000000000000" pitchFamily="2" charset="0"/>
              </a:rPr>
              <a:t>Experience of </a:t>
            </a:r>
            <a:r>
              <a:rPr lang="en-GB" sz="1100" b="1" dirty="0">
                <a:solidFill>
                  <a:srgbClr val="263066"/>
                </a:solidFill>
                <a:latin typeface="Poppins" panose="00000500000000000000" pitchFamily="2" charset="0"/>
                <a:ea typeface="MS Mincho" panose="02020609040205080304" pitchFamily="49" charset="-128"/>
                <a:cs typeface="Poppins" panose="00000500000000000000" pitchFamily="2" charset="0"/>
              </a:rPr>
              <a:t>delivering training and facilitation.</a:t>
            </a:r>
          </a:p>
          <a:p>
            <a:pPr marL="184150" marR="139065" indent="-171450">
              <a:lnSpc>
                <a:spcPct val="100000"/>
              </a:lnSpc>
              <a:spcBef>
                <a:spcPts val="100"/>
              </a:spcBef>
              <a:buFont typeface="Arial" panose="020B0604020202020204" pitchFamily="34" charset="0"/>
              <a:buChar char="•"/>
            </a:pPr>
            <a:endParaRPr lang="en-GB" sz="1100" dirty="0">
              <a:solidFill>
                <a:srgbClr val="263066"/>
              </a:solidFill>
              <a:latin typeface="Poppins" panose="00000500000000000000" pitchFamily="2" charset="0"/>
              <a:ea typeface="MS Mincho" panose="02020609040205080304" pitchFamily="49" charset="-128"/>
              <a:cs typeface="Poppins" panose="00000500000000000000" pitchFamily="2" charset="0"/>
            </a:endParaRPr>
          </a:p>
          <a:p>
            <a:pPr marL="184150" marR="139065" indent="-171450">
              <a:lnSpc>
                <a:spcPct val="100000"/>
              </a:lnSpc>
              <a:spcBef>
                <a:spcPts val="100"/>
              </a:spcBef>
              <a:buFont typeface="Arial" panose="020B0604020202020204" pitchFamily="34" charset="0"/>
              <a:buChar char="•"/>
            </a:pPr>
            <a:r>
              <a:rPr lang="en-GB" sz="1100" dirty="0">
                <a:solidFill>
                  <a:srgbClr val="263066"/>
                </a:solidFill>
                <a:latin typeface="Poppins" panose="00000500000000000000" pitchFamily="2" charset="0"/>
                <a:ea typeface="MS Mincho" panose="02020609040205080304" pitchFamily="49" charset="-128"/>
                <a:cs typeface="Poppins" panose="00000500000000000000" pitchFamily="2" charset="0"/>
              </a:rPr>
              <a:t>Experience of </a:t>
            </a:r>
            <a:r>
              <a:rPr lang="en-GB" sz="1100" b="1" dirty="0">
                <a:solidFill>
                  <a:srgbClr val="263066"/>
                </a:solidFill>
                <a:effectLst/>
                <a:latin typeface="Poppins" panose="00000500000000000000" pitchFamily="2" charset="0"/>
                <a:ea typeface="MS Mincho" panose="02020609040205080304" pitchFamily="49" charset="-128"/>
                <a:cs typeface="Poppins" panose="00000500000000000000" pitchFamily="2" charset="0"/>
              </a:rPr>
              <a:t>remote working.</a:t>
            </a:r>
          </a:p>
          <a:p>
            <a:pPr marL="184150" marR="139065" indent="-171450">
              <a:lnSpc>
                <a:spcPct val="100000"/>
              </a:lnSpc>
              <a:spcBef>
                <a:spcPts val="100"/>
              </a:spcBef>
              <a:buFont typeface="Arial" panose="020B0604020202020204" pitchFamily="34" charset="0"/>
              <a:buChar char="•"/>
            </a:pPr>
            <a:endParaRPr lang="en-GB" sz="1100" b="1" dirty="0">
              <a:solidFill>
                <a:srgbClr val="263066"/>
              </a:solidFill>
              <a:latin typeface="Poppins" panose="00000500000000000000" pitchFamily="2" charset="0"/>
              <a:ea typeface="MS Mincho" panose="02020609040205080304" pitchFamily="49" charset="-128"/>
              <a:cs typeface="Poppins" panose="00000500000000000000" pitchFamily="2" charset="0"/>
            </a:endParaRPr>
          </a:p>
          <a:p>
            <a:pPr marL="184150" marR="139065" indent="-171450">
              <a:lnSpc>
                <a:spcPct val="100000"/>
              </a:lnSpc>
              <a:spcBef>
                <a:spcPts val="100"/>
              </a:spcBef>
              <a:buFont typeface="Arial" panose="020B0604020202020204" pitchFamily="34" charset="0"/>
              <a:buChar char="•"/>
            </a:pPr>
            <a:endParaRPr lang="en-GB" sz="1100" b="1" dirty="0">
              <a:solidFill>
                <a:srgbClr val="263066"/>
              </a:solidFill>
              <a:latin typeface="Poppins" panose="00000500000000000000" pitchFamily="2" charset="0"/>
              <a:ea typeface="MS Mincho" panose="02020609040205080304" pitchFamily="49" charset="-128"/>
              <a:cs typeface="Poppins" panose="00000500000000000000" pitchFamily="2" charset="0"/>
            </a:endParaRPr>
          </a:p>
          <a:p>
            <a:pPr marL="12700" marR="139065" indent="33020">
              <a:lnSpc>
                <a:spcPct val="100000"/>
              </a:lnSpc>
              <a:spcBef>
                <a:spcPts val="100"/>
              </a:spcBef>
            </a:pPr>
            <a:r>
              <a:rPr lang="en-GB" sz="1100" b="1" dirty="0">
                <a:solidFill>
                  <a:srgbClr val="1B8FD0"/>
                </a:solidFill>
                <a:latin typeface="Poppins" panose="00000500000000000000" pitchFamily="2" charset="0"/>
                <a:cs typeface="Poppins" panose="00000500000000000000" pitchFamily="2" charset="0"/>
              </a:rPr>
              <a:t>Personal qualities</a:t>
            </a:r>
          </a:p>
          <a:p>
            <a:pPr marL="12700" marR="139065" indent="33020">
              <a:lnSpc>
                <a:spcPct val="100000"/>
              </a:lnSpc>
              <a:spcBef>
                <a:spcPts val="100"/>
              </a:spcBef>
            </a:pPr>
            <a:endParaRPr lang="en-GB" sz="1100" dirty="0">
              <a:solidFill>
                <a:srgbClr val="263066"/>
              </a:solidFill>
              <a:latin typeface="Poppins" panose="00000500000000000000" pitchFamily="2" charset="0"/>
              <a:cs typeface="Poppins" panose="00000500000000000000" pitchFamily="2" charset="0"/>
            </a:endParaRPr>
          </a:p>
          <a:p>
            <a:pPr marL="184150" marR="139065" indent="-171450">
              <a:lnSpc>
                <a:spcPct val="150000"/>
              </a:lnSpc>
              <a:spcBef>
                <a:spcPts val="100"/>
              </a:spcBef>
              <a:buFont typeface="Arial" panose="020B0604020202020204" pitchFamily="34" charset="0"/>
              <a:buChar char="•"/>
            </a:pPr>
            <a:r>
              <a:rPr lang="en-GB" sz="1100" dirty="0">
                <a:solidFill>
                  <a:srgbClr val="263066"/>
                </a:solidFill>
                <a:latin typeface="Poppins" panose="00000500000000000000" pitchFamily="2" charset="0"/>
                <a:cs typeface="Poppins" panose="00000500000000000000" pitchFamily="2" charset="0"/>
              </a:rPr>
              <a:t>Committed to Sported’s aims and objectives.</a:t>
            </a:r>
          </a:p>
          <a:p>
            <a:pPr marL="184150" marR="139065" indent="-171450">
              <a:lnSpc>
                <a:spcPct val="150000"/>
              </a:lnSpc>
              <a:spcBef>
                <a:spcPts val="100"/>
              </a:spcBef>
              <a:buFont typeface="Arial" panose="020B0604020202020204" pitchFamily="34" charset="0"/>
              <a:buChar char="•"/>
            </a:pPr>
            <a:r>
              <a:rPr lang="en-GB" sz="1100" dirty="0">
                <a:solidFill>
                  <a:srgbClr val="263066"/>
                </a:solidFill>
                <a:latin typeface="Poppins"/>
                <a:cs typeface="Poppins"/>
              </a:rPr>
              <a:t>Be able to demonstrate your willingness and ability to travel across the North West region and occasionally across England as required, sometimes out of office hours.</a:t>
            </a:r>
          </a:p>
          <a:p>
            <a:pPr marL="184150" marR="139065" indent="-171450">
              <a:lnSpc>
                <a:spcPct val="150000"/>
              </a:lnSpc>
              <a:spcBef>
                <a:spcPts val="100"/>
              </a:spcBef>
              <a:buFont typeface="Arial" panose="020B0604020202020204" pitchFamily="34" charset="0"/>
              <a:buChar char="•"/>
            </a:pPr>
            <a:r>
              <a:rPr lang="en-GB" sz="1100" dirty="0">
                <a:solidFill>
                  <a:srgbClr val="263066"/>
                </a:solidFill>
                <a:latin typeface="Poppins" panose="00000500000000000000" pitchFamily="2" charset="0"/>
                <a:cs typeface="Poppins" panose="00000500000000000000" pitchFamily="2" charset="0"/>
              </a:rPr>
              <a:t>Suitable set-up to work from home – (Laptop/Phone provided by Sported).</a:t>
            </a:r>
            <a:endParaRPr lang="en-GB" sz="1100" b="1" dirty="0">
              <a:solidFill>
                <a:srgbClr val="263066"/>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797163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E1D665-AA0E-A541-87A9-9F23FDF254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491"/>
            <a:ext cx="12192000" cy="6858000"/>
          </a:xfrm>
          <a:prstGeom prst="rect">
            <a:avLst/>
          </a:prstGeom>
        </p:spPr>
      </p:pic>
      <p:sp>
        <p:nvSpPr>
          <p:cNvPr id="6" name="object 8">
            <a:extLst>
              <a:ext uri="{FF2B5EF4-FFF2-40B4-BE49-F238E27FC236}">
                <a16:creationId xmlns:a16="http://schemas.microsoft.com/office/drawing/2014/main" id="{13BE6BC1-D575-9A41-9721-68B0D38014C4}"/>
              </a:ext>
            </a:extLst>
          </p:cNvPr>
          <p:cNvSpPr/>
          <p:nvPr/>
        </p:nvSpPr>
        <p:spPr>
          <a:xfrm>
            <a:off x="327138" y="186813"/>
            <a:ext cx="3282836" cy="551815"/>
          </a:xfrm>
          <a:custGeom>
            <a:avLst/>
            <a:gdLst/>
            <a:ahLst/>
            <a:cxnLst/>
            <a:rect l="l" t="t" r="r" b="b"/>
            <a:pathLst>
              <a:path w="2675254" h="551815">
                <a:moveTo>
                  <a:pt x="0" y="551649"/>
                </a:moveTo>
                <a:lnTo>
                  <a:pt x="2674950" y="551649"/>
                </a:lnTo>
                <a:lnTo>
                  <a:pt x="2674950" y="0"/>
                </a:lnTo>
                <a:lnTo>
                  <a:pt x="0" y="0"/>
                </a:lnTo>
                <a:lnTo>
                  <a:pt x="0" y="551649"/>
                </a:lnTo>
                <a:close/>
              </a:path>
            </a:pathLst>
          </a:custGeom>
          <a:solidFill>
            <a:srgbClr val="1B8FD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1B8FD0"/>
              </a:solidFill>
              <a:effectLst/>
              <a:uLnTx/>
              <a:uFillTx/>
              <a:latin typeface="Calibri"/>
              <a:ea typeface="+mn-ea"/>
              <a:cs typeface="+mn-cs"/>
            </a:endParaRPr>
          </a:p>
        </p:txBody>
      </p:sp>
      <p:sp>
        <p:nvSpPr>
          <p:cNvPr id="7" name="object 9">
            <a:extLst>
              <a:ext uri="{FF2B5EF4-FFF2-40B4-BE49-F238E27FC236}">
                <a16:creationId xmlns:a16="http://schemas.microsoft.com/office/drawing/2014/main" id="{3507FC8A-E9AE-9043-9369-19107E5031CA}"/>
              </a:ext>
            </a:extLst>
          </p:cNvPr>
          <p:cNvSpPr txBox="1">
            <a:spLocks noGrp="1"/>
          </p:cNvSpPr>
          <p:nvPr>
            <p:ph type="title"/>
          </p:nvPr>
        </p:nvSpPr>
        <p:spPr>
          <a:xfrm>
            <a:off x="391271" y="235267"/>
            <a:ext cx="3535567" cy="1010661"/>
          </a:xfrm>
          <a:prstGeom prst="rect">
            <a:avLst/>
          </a:prstGeom>
        </p:spPr>
        <p:txBody>
          <a:bodyPr vert="horz" wrap="square" lIns="0" tIns="100330" rIns="0" bIns="0" rtlCol="0">
            <a:spAutoFit/>
          </a:bodyPr>
          <a:lstStyle/>
          <a:p>
            <a:pPr marL="12700" marR="5080">
              <a:lnSpc>
                <a:spcPts val="3500"/>
              </a:lnSpc>
              <a:spcBef>
                <a:spcPts val="790"/>
              </a:spcBef>
            </a:pPr>
            <a:r>
              <a:rPr lang="en-GB" spc="20"/>
              <a:t>Skills</a:t>
            </a:r>
            <a:br>
              <a:rPr lang="en-GB" spc="15">
                <a:solidFill>
                  <a:srgbClr val="FFED00"/>
                </a:solidFill>
              </a:rPr>
            </a:br>
            <a:r>
              <a:rPr lang="en-GB" spc="15">
                <a:solidFill>
                  <a:srgbClr val="FFED00"/>
                </a:solidFill>
              </a:rPr>
              <a:t> </a:t>
            </a:r>
            <a:endParaRPr spc="20">
              <a:solidFill>
                <a:srgbClr val="FFED00"/>
              </a:solidFill>
            </a:endParaRPr>
          </a:p>
        </p:txBody>
      </p:sp>
      <p:sp>
        <p:nvSpPr>
          <p:cNvPr id="3" name="object 8">
            <a:extLst>
              <a:ext uri="{FF2B5EF4-FFF2-40B4-BE49-F238E27FC236}">
                <a16:creationId xmlns:a16="http://schemas.microsoft.com/office/drawing/2014/main" id="{33668492-9E4D-6663-1F09-3FCA67642C03}"/>
              </a:ext>
            </a:extLst>
          </p:cNvPr>
          <p:cNvSpPr txBox="1"/>
          <p:nvPr/>
        </p:nvSpPr>
        <p:spPr>
          <a:xfrm>
            <a:off x="327138" y="972404"/>
            <a:ext cx="5768862" cy="5138330"/>
          </a:xfrm>
          <a:prstGeom prst="rect">
            <a:avLst/>
          </a:prstGeom>
          <a:solidFill>
            <a:srgbClr val="FFFFFF"/>
          </a:solidFill>
        </p:spPr>
        <p:txBody>
          <a:bodyPr vert="horz" wrap="square" lIns="0" tIns="83185" rIns="0" bIns="0" rtlCol="0" anchor="t">
            <a:spAutoFit/>
          </a:bodyPr>
          <a:lstStyle/>
          <a:p>
            <a:pPr>
              <a:lnSpc>
                <a:spcPct val="150000"/>
              </a:lnSpc>
            </a:pPr>
            <a:r>
              <a:rPr lang="en-GB" sz="1100" b="1">
                <a:solidFill>
                  <a:srgbClr val="263066"/>
                </a:solidFill>
                <a:latin typeface="Poppins"/>
                <a:cs typeface="Poppins"/>
              </a:rPr>
              <a:t>Member Engagement &amp; Support</a:t>
            </a:r>
          </a:p>
          <a:p>
            <a:pPr marL="171450" indent="-171450">
              <a:lnSpc>
                <a:spcPct val="150000"/>
              </a:lnSpc>
              <a:buFont typeface="Arial" panose="020B0604020202020204" pitchFamily="34" charset="0"/>
              <a:buChar char="•"/>
            </a:pPr>
            <a:r>
              <a:rPr lang="en-GB" sz="1100">
                <a:solidFill>
                  <a:srgbClr val="263066"/>
                </a:solidFill>
                <a:latin typeface="Poppins"/>
                <a:cs typeface="Poppins"/>
              </a:rPr>
              <a:t>Skill in executing a clear strategy for engagement, recruitment and support.</a:t>
            </a:r>
          </a:p>
          <a:p>
            <a:pPr marL="171450" indent="-171450">
              <a:lnSpc>
                <a:spcPct val="150000"/>
              </a:lnSpc>
              <a:buFont typeface="Arial" panose="020B0604020202020204" pitchFamily="34" charset="0"/>
              <a:buChar char="•"/>
            </a:pPr>
            <a:r>
              <a:rPr lang="en-GB" sz="1100">
                <a:solidFill>
                  <a:srgbClr val="263066"/>
                </a:solidFill>
                <a:latin typeface="Poppins"/>
                <a:cs typeface="Poppins"/>
              </a:rPr>
              <a:t>Excellent written and verbal communication skills</a:t>
            </a:r>
          </a:p>
          <a:p>
            <a:pPr marL="171450" indent="-171450">
              <a:lnSpc>
                <a:spcPct val="150000"/>
              </a:lnSpc>
              <a:buFont typeface="Arial" panose="020B0604020202020204" pitchFamily="34" charset="0"/>
              <a:buChar char="•"/>
            </a:pPr>
            <a:r>
              <a:rPr lang="en-GB" sz="1100">
                <a:solidFill>
                  <a:srgbClr val="263066"/>
                </a:solidFill>
                <a:latin typeface="Poppins"/>
                <a:cs typeface="Poppins"/>
              </a:rPr>
              <a:t>Knowledge</a:t>
            </a:r>
            <a:r>
              <a:rPr lang="en-GB" sz="1100">
                <a:solidFill>
                  <a:srgbClr val="FF0000"/>
                </a:solidFill>
                <a:latin typeface="Poppins"/>
                <a:cs typeface="Poppins"/>
              </a:rPr>
              <a:t> </a:t>
            </a:r>
            <a:r>
              <a:rPr lang="en-GB" sz="1100">
                <a:solidFill>
                  <a:srgbClr val="263066"/>
                </a:solidFill>
                <a:latin typeface="Poppins"/>
                <a:cs typeface="Poppins"/>
              </a:rPr>
              <a:t>of capacity building practices  – incl. fundraising, strategic planning and organisational development.</a:t>
            </a:r>
          </a:p>
          <a:p>
            <a:pPr marL="171450" indent="-171450">
              <a:lnSpc>
                <a:spcPct val="150000"/>
              </a:lnSpc>
              <a:buFont typeface="Arial" panose="020B0604020202020204" pitchFamily="34" charset="0"/>
              <a:buChar char="•"/>
            </a:pPr>
            <a:r>
              <a:rPr lang="en-GB" sz="1100">
                <a:solidFill>
                  <a:srgbClr val="263066"/>
                </a:solidFill>
                <a:latin typeface="Poppins"/>
                <a:cs typeface="Poppins"/>
              </a:rPr>
              <a:t>Strong analytical, critical thinking and problem-solving skills to provide solutions and advice to member groups.</a:t>
            </a:r>
          </a:p>
          <a:p>
            <a:pPr marL="171450" indent="-171450">
              <a:lnSpc>
                <a:spcPct val="150000"/>
              </a:lnSpc>
              <a:buFont typeface="Arial" panose="020B0604020202020204" pitchFamily="34" charset="0"/>
              <a:buChar char="•"/>
            </a:pPr>
            <a:endParaRPr lang="en-GB" sz="1100">
              <a:solidFill>
                <a:srgbClr val="263066"/>
              </a:solidFill>
              <a:latin typeface="Poppins"/>
              <a:cs typeface="Poppins"/>
            </a:endParaRPr>
          </a:p>
          <a:p>
            <a:pPr>
              <a:lnSpc>
                <a:spcPct val="150000"/>
              </a:lnSpc>
            </a:pPr>
            <a:r>
              <a:rPr lang="en-GB" sz="1100" b="1">
                <a:solidFill>
                  <a:srgbClr val="263066"/>
                </a:solidFill>
                <a:latin typeface="Poppins"/>
                <a:cs typeface="Poppins"/>
              </a:rPr>
              <a:t>Volunteer Engagement &amp; Support</a:t>
            </a:r>
          </a:p>
          <a:p>
            <a:pPr marL="171450" indent="-171450">
              <a:lnSpc>
                <a:spcPct val="150000"/>
              </a:lnSpc>
              <a:buFont typeface="Arial" panose="020B0604020202020204" pitchFamily="34" charset="0"/>
              <a:buChar char="•"/>
            </a:pPr>
            <a:r>
              <a:rPr lang="en-GB" sz="1100">
                <a:solidFill>
                  <a:srgbClr val="263066"/>
                </a:solidFill>
                <a:effectLst/>
                <a:latin typeface="Poppins"/>
                <a:cs typeface="Poppins"/>
              </a:rPr>
              <a:t>Collaborative skills to work with </a:t>
            </a:r>
            <a:r>
              <a:rPr lang="en-GB" sz="1100">
                <a:solidFill>
                  <a:srgbClr val="263066"/>
                </a:solidFill>
                <a:latin typeface="Poppins"/>
                <a:cs typeface="Poppins"/>
              </a:rPr>
              <a:t>volunteer consultants, the volunteer services team and other colleagues to ensure the effective use of volunteers to meet member needs.</a:t>
            </a:r>
          </a:p>
          <a:p>
            <a:pPr>
              <a:lnSpc>
                <a:spcPct val="150000"/>
              </a:lnSpc>
            </a:pPr>
            <a:endParaRPr lang="en-GB" sz="1100" b="1">
              <a:solidFill>
                <a:srgbClr val="263066"/>
              </a:solidFill>
              <a:latin typeface="Poppins"/>
              <a:cs typeface="Poppins"/>
            </a:endParaRPr>
          </a:p>
          <a:p>
            <a:pPr>
              <a:lnSpc>
                <a:spcPct val="150000"/>
              </a:lnSpc>
            </a:pPr>
            <a:r>
              <a:rPr lang="en-GB" sz="1100" b="1">
                <a:solidFill>
                  <a:srgbClr val="263066"/>
                </a:solidFill>
                <a:latin typeface="Poppins"/>
                <a:cs typeface="Poppins"/>
              </a:rPr>
              <a:t>Project Delivery</a:t>
            </a:r>
          </a:p>
          <a:p>
            <a:pPr marL="171450" indent="-171450">
              <a:lnSpc>
                <a:spcPct val="150000"/>
              </a:lnSpc>
              <a:buFont typeface="Arial" panose="020B0604020202020204" pitchFamily="34" charset="0"/>
              <a:buChar char="•"/>
            </a:pPr>
            <a:r>
              <a:rPr lang="en-GB" sz="1100">
                <a:solidFill>
                  <a:srgbClr val="263066"/>
                </a:solidFill>
                <a:latin typeface="Poppins"/>
                <a:cs typeface="Poppins"/>
              </a:rPr>
              <a:t>Strong project delivery skills and experience to support the delivery of current and future projects</a:t>
            </a:r>
          </a:p>
          <a:p>
            <a:pPr marL="171450" indent="-171450">
              <a:lnSpc>
                <a:spcPct val="150000"/>
              </a:lnSpc>
              <a:buFont typeface="Arial" panose="020B0604020202020204" pitchFamily="34" charset="0"/>
              <a:buChar char="•"/>
            </a:pPr>
            <a:r>
              <a:rPr lang="en-GB" sz="1100">
                <a:solidFill>
                  <a:srgbClr val="263066"/>
                </a:solidFill>
                <a:latin typeface="Poppins"/>
                <a:cs typeface="Poppins"/>
              </a:rPr>
              <a:t>Proficiency in providing guidance and support on various projects</a:t>
            </a:r>
          </a:p>
          <a:p>
            <a:pPr marL="171450" indent="-171450">
              <a:lnSpc>
                <a:spcPct val="150000"/>
              </a:lnSpc>
              <a:buFont typeface="Arial" panose="020B0604020202020204" pitchFamily="34" charset="0"/>
              <a:buChar char="•"/>
            </a:pPr>
            <a:r>
              <a:rPr lang="en-GB" sz="1100">
                <a:solidFill>
                  <a:srgbClr val="263066"/>
                </a:solidFill>
                <a:latin typeface="Poppins"/>
                <a:cs typeface="Poppins"/>
              </a:rPr>
              <a:t>Proficiency in delivery of workshops and webinars.</a:t>
            </a:r>
          </a:p>
          <a:p>
            <a:pPr marL="171450" indent="-171450">
              <a:lnSpc>
                <a:spcPct val="150000"/>
              </a:lnSpc>
              <a:buFont typeface="Arial" panose="020B0604020202020204" pitchFamily="34" charset="0"/>
              <a:buChar char="•"/>
            </a:pPr>
            <a:r>
              <a:rPr lang="en-GB" sz="1100">
                <a:solidFill>
                  <a:srgbClr val="263066"/>
                </a:solidFill>
                <a:latin typeface="Poppins"/>
                <a:cs typeface="Poppins"/>
              </a:rPr>
              <a:t>Ability to evaluate and measure impact and make data-driven decisions.</a:t>
            </a:r>
          </a:p>
          <a:p>
            <a:pPr>
              <a:lnSpc>
                <a:spcPct val="150000"/>
              </a:lnSpc>
            </a:pPr>
            <a:endParaRPr lang="en-GB" sz="1100">
              <a:solidFill>
                <a:srgbClr val="263066"/>
              </a:solidFill>
              <a:latin typeface="Poppins"/>
              <a:cs typeface="Poppins"/>
            </a:endParaRPr>
          </a:p>
        </p:txBody>
      </p:sp>
      <p:sp>
        <p:nvSpPr>
          <p:cNvPr id="2" name="TextBox 1">
            <a:extLst>
              <a:ext uri="{FF2B5EF4-FFF2-40B4-BE49-F238E27FC236}">
                <a16:creationId xmlns:a16="http://schemas.microsoft.com/office/drawing/2014/main" id="{2B1EBF39-A68A-C24D-09DD-251ADEEA4399}"/>
              </a:ext>
            </a:extLst>
          </p:cNvPr>
          <p:cNvSpPr txBox="1"/>
          <p:nvPr/>
        </p:nvSpPr>
        <p:spPr>
          <a:xfrm>
            <a:off x="6487271" y="972404"/>
            <a:ext cx="5161280" cy="3877087"/>
          </a:xfrm>
          <a:prstGeom prst="rect">
            <a:avLst/>
          </a:prstGeom>
          <a:noFill/>
        </p:spPr>
        <p:txBody>
          <a:bodyPr wrap="square" rtlCol="0">
            <a:spAutoFit/>
          </a:bodyPr>
          <a:lstStyle/>
          <a:p>
            <a:pPr>
              <a:lnSpc>
                <a:spcPct val="150000"/>
              </a:lnSpc>
            </a:pPr>
            <a:r>
              <a:rPr lang="en-GB" sz="1100" b="1">
                <a:solidFill>
                  <a:srgbClr val="263066"/>
                </a:solidFill>
                <a:latin typeface="Poppins"/>
                <a:cs typeface="Poppins"/>
              </a:rPr>
              <a:t>Administration &amp; General Responsibilities</a:t>
            </a:r>
          </a:p>
          <a:p>
            <a:pPr marL="171450" indent="-171450">
              <a:lnSpc>
                <a:spcPct val="150000"/>
              </a:lnSpc>
              <a:buFont typeface="Arial" panose="020B0604020202020204" pitchFamily="34" charset="0"/>
              <a:buChar char="•"/>
            </a:pPr>
            <a:r>
              <a:rPr lang="en-GB" sz="1100">
                <a:solidFill>
                  <a:srgbClr val="263066"/>
                </a:solidFill>
                <a:latin typeface="Poppins"/>
                <a:cs typeface="Poppins"/>
              </a:rPr>
              <a:t>Strong organisational skills to ensure accurate and up-to-date data management</a:t>
            </a:r>
          </a:p>
          <a:p>
            <a:pPr marL="171450" indent="-171450">
              <a:lnSpc>
                <a:spcPct val="150000"/>
              </a:lnSpc>
              <a:buFont typeface="Arial" panose="020B0604020202020204" pitchFamily="34" charset="0"/>
              <a:buChar char="•"/>
            </a:pPr>
            <a:r>
              <a:rPr lang="en-GB" sz="1100">
                <a:solidFill>
                  <a:srgbClr val="263066"/>
                </a:solidFill>
                <a:latin typeface="Poppins"/>
                <a:cs typeface="Poppins"/>
              </a:rPr>
              <a:t>Proficiency in CRM database systems and Microsoft Suite</a:t>
            </a:r>
          </a:p>
          <a:p>
            <a:pPr marL="171450" indent="-171450">
              <a:lnSpc>
                <a:spcPct val="150000"/>
              </a:lnSpc>
              <a:buFont typeface="Arial" panose="020B0604020202020204" pitchFamily="34" charset="0"/>
              <a:buChar char="•"/>
            </a:pPr>
            <a:r>
              <a:rPr lang="en-GB" sz="1100">
                <a:solidFill>
                  <a:srgbClr val="263066"/>
                </a:solidFill>
                <a:latin typeface="Poppins"/>
                <a:cs typeface="Poppins"/>
              </a:rPr>
              <a:t>Proficiency in presenting information clearly and persuasively to internal and diverse stakeholders.</a:t>
            </a:r>
          </a:p>
          <a:p>
            <a:pPr marL="171450" indent="-171450">
              <a:lnSpc>
                <a:spcPct val="150000"/>
              </a:lnSpc>
              <a:buFont typeface="Arial" panose="020B0604020202020204" pitchFamily="34" charset="0"/>
              <a:buChar char="•"/>
            </a:pPr>
            <a:endParaRPr lang="en-GB" sz="1100">
              <a:solidFill>
                <a:srgbClr val="263066"/>
              </a:solidFill>
              <a:latin typeface="Poppins"/>
              <a:cs typeface="Poppins"/>
            </a:endParaRPr>
          </a:p>
          <a:p>
            <a:pPr>
              <a:lnSpc>
                <a:spcPct val="150000"/>
              </a:lnSpc>
            </a:pPr>
            <a:r>
              <a:rPr lang="en-GB" sz="1100" b="1">
                <a:solidFill>
                  <a:srgbClr val="263066"/>
                </a:solidFill>
                <a:latin typeface="Poppins"/>
                <a:cs typeface="Poppins"/>
              </a:rPr>
              <a:t>Other Skills</a:t>
            </a:r>
          </a:p>
          <a:p>
            <a:pPr marL="171450" indent="-171450">
              <a:lnSpc>
                <a:spcPct val="150000"/>
              </a:lnSpc>
              <a:buFont typeface="Arial" panose="020B0604020202020204" pitchFamily="34" charset="0"/>
              <a:buChar char="•"/>
            </a:pPr>
            <a:r>
              <a:rPr lang="en-GB" sz="1100">
                <a:solidFill>
                  <a:srgbClr val="263066"/>
                </a:solidFill>
                <a:latin typeface="Poppins"/>
                <a:cs typeface="Poppins"/>
              </a:rPr>
              <a:t>Critical thinking skills to analyse challenges and develop effective solutions.</a:t>
            </a:r>
          </a:p>
          <a:p>
            <a:pPr marL="171450" indent="-171450">
              <a:lnSpc>
                <a:spcPct val="150000"/>
              </a:lnSpc>
              <a:buFont typeface="Arial" panose="020B0604020202020204" pitchFamily="34" charset="0"/>
              <a:buChar char="•"/>
            </a:pPr>
            <a:r>
              <a:rPr lang="en-GB" sz="1100">
                <a:solidFill>
                  <a:srgbClr val="263066"/>
                </a:solidFill>
                <a:latin typeface="Poppins"/>
                <a:cs typeface="Poppins"/>
              </a:rPr>
              <a:t>Excellent teamwork and collaborative skills with internal and external colleagues and partners.</a:t>
            </a:r>
          </a:p>
          <a:p>
            <a:pPr marL="171450" indent="-171450">
              <a:lnSpc>
                <a:spcPct val="150000"/>
              </a:lnSpc>
              <a:buFont typeface="Arial" panose="020B0604020202020204" pitchFamily="34" charset="0"/>
              <a:buChar char="•"/>
            </a:pPr>
            <a:r>
              <a:rPr lang="en-GB" sz="1100">
                <a:solidFill>
                  <a:srgbClr val="263066"/>
                </a:solidFill>
                <a:latin typeface="Poppins"/>
                <a:cs typeface="Poppins"/>
              </a:rPr>
              <a:t>Resilience in managing multiple responsibilities and deadlines in a dynamic environment.</a:t>
            </a:r>
          </a:p>
          <a:p>
            <a:pPr>
              <a:lnSpc>
                <a:spcPct val="150000"/>
              </a:lnSpc>
            </a:pPr>
            <a:endParaRPr lang="en-GB" sz="1100">
              <a:solidFill>
                <a:srgbClr val="263066"/>
              </a:solidFill>
              <a:latin typeface="Poppins"/>
              <a:cs typeface="Poppins"/>
            </a:endParaRPr>
          </a:p>
        </p:txBody>
      </p:sp>
    </p:spTree>
    <p:extLst>
      <p:ext uri="{BB962C8B-B14F-4D97-AF65-F5344CB8AC3E}">
        <p14:creationId xmlns:p14="http://schemas.microsoft.com/office/powerpoint/2010/main" val="3777026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bird&#10;&#10;Description automatically generated">
            <a:extLst>
              <a:ext uri="{FF2B5EF4-FFF2-40B4-BE49-F238E27FC236}">
                <a16:creationId xmlns:a16="http://schemas.microsoft.com/office/drawing/2014/main" id="{35B393AB-8C12-85B5-1075-64265CE898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9850"/>
            <a:ext cx="12192000" cy="6907850"/>
          </a:xfrm>
          <a:prstGeom prst="rect">
            <a:avLst/>
          </a:prstGeom>
        </p:spPr>
      </p:pic>
      <p:sp>
        <p:nvSpPr>
          <p:cNvPr id="3" name="object 2">
            <a:extLst>
              <a:ext uri="{FF2B5EF4-FFF2-40B4-BE49-F238E27FC236}">
                <a16:creationId xmlns:a16="http://schemas.microsoft.com/office/drawing/2014/main" id="{C2B8C6D1-9246-435E-9658-3E40D9D89291}"/>
              </a:ext>
            </a:extLst>
          </p:cNvPr>
          <p:cNvSpPr txBox="1"/>
          <p:nvPr/>
        </p:nvSpPr>
        <p:spPr>
          <a:xfrm>
            <a:off x="209471" y="165406"/>
            <a:ext cx="8426929" cy="6337632"/>
          </a:xfrm>
          <a:prstGeom prst="rect">
            <a:avLst/>
          </a:prstGeom>
        </p:spPr>
        <p:txBody>
          <a:bodyPr vert="horz" wrap="square" lIns="0" tIns="12700" rIns="0" bIns="0" rtlCol="0" anchor="t">
            <a:spAutoFit/>
          </a:bodyPr>
          <a:lstStyle/>
          <a:p>
            <a:pPr marL="12700" marR="38100" algn="just">
              <a:spcBef>
                <a:spcPts val="100"/>
              </a:spcBef>
            </a:pPr>
            <a:r>
              <a:rPr lang="en-GB" b="1" dirty="0">
                <a:solidFill>
                  <a:schemeClr val="bg1"/>
                </a:solidFill>
                <a:latin typeface="Poppins SemiBold"/>
                <a:cs typeface="Poppins SemiBold"/>
              </a:rPr>
              <a:t>We actively encourage applicants from diverse backgrounds especially from ethnically diverse, LGBTQ+ and disabled communities as well as those with lived experiences of tackling inequalities, as we believe diverse voices are instrumental in creating transformational change.</a:t>
            </a:r>
            <a:r>
              <a:rPr lang="en-GB" dirty="0">
                <a:solidFill>
                  <a:schemeClr val="bg1"/>
                </a:solidFill>
                <a:latin typeface="Poppins"/>
                <a:cs typeface="Poppins"/>
              </a:rPr>
              <a:t> </a:t>
            </a:r>
            <a:endParaRPr lang="en-US" dirty="0">
              <a:solidFill>
                <a:schemeClr val="bg1"/>
              </a:solidFill>
            </a:endParaRPr>
          </a:p>
          <a:p>
            <a:pPr marL="12700" marR="38100" algn="just">
              <a:spcBef>
                <a:spcPts val="100"/>
              </a:spcBef>
            </a:pPr>
            <a:endParaRPr lang="en-GB" dirty="0">
              <a:solidFill>
                <a:schemeClr val="bg1"/>
              </a:solidFill>
              <a:latin typeface="Poppins SemiBold"/>
              <a:cs typeface="Poppins SemiBold"/>
            </a:endParaRPr>
          </a:p>
          <a:p>
            <a:pPr marL="12700" marR="38100" algn="just">
              <a:spcBef>
                <a:spcPts val="100"/>
              </a:spcBef>
            </a:pPr>
            <a:endParaRPr lang="en-GB" u="sng" dirty="0">
              <a:solidFill>
                <a:schemeClr val="bg1"/>
              </a:solidFill>
              <a:latin typeface="Poppins SemiBold"/>
              <a:cs typeface="Poppins SemiBold"/>
            </a:endParaRPr>
          </a:p>
          <a:p>
            <a:pPr marL="12700" marR="38100" algn="just">
              <a:lnSpc>
                <a:spcPct val="100000"/>
              </a:lnSpc>
              <a:spcBef>
                <a:spcPts val="100"/>
              </a:spcBef>
            </a:pPr>
            <a:r>
              <a:rPr lang="en-GB" u="sng" dirty="0">
                <a:solidFill>
                  <a:schemeClr val="bg1"/>
                </a:solidFill>
                <a:latin typeface="Poppins SemiBold"/>
                <a:cs typeface="Poppins SemiBold"/>
              </a:rPr>
              <a:t>Recruitment timeline:</a:t>
            </a:r>
            <a:endParaRPr lang="en-GB" u="sng" dirty="0">
              <a:solidFill>
                <a:schemeClr val="bg1"/>
              </a:solidFill>
              <a:cs typeface="Calibri"/>
            </a:endParaRPr>
          </a:p>
          <a:p>
            <a:pPr marL="12700" marR="38100" algn="just">
              <a:spcBef>
                <a:spcPts val="100"/>
              </a:spcBef>
            </a:pPr>
            <a:endParaRPr lang="en-GB" b="1" dirty="0">
              <a:solidFill>
                <a:schemeClr val="bg1"/>
              </a:solidFill>
              <a:latin typeface="Poppins"/>
              <a:cs typeface="Poppins"/>
            </a:endParaRPr>
          </a:p>
          <a:p>
            <a:pPr marL="12700" marR="38100" algn="just">
              <a:spcBef>
                <a:spcPts val="100"/>
              </a:spcBef>
            </a:pPr>
            <a:r>
              <a:rPr lang="en-GB" dirty="0">
                <a:solidFill>
                  <a:schemeClr val="bg1"/>
                </a:solidFill>
                <a:latin typeface="Poppins"/>
                <a:cs typeface="Poppins"/>
              </a:rPr>
              <a:t>Closing date for applications: 	</a:t>
            </a:r>
            <a:r>
              <a:rPr lang="en-GB" b="1" dirty="0">
                <a:solidFill>
                  <a:schemeClr val="bg1"/>
                </a:solidFill>
                <a:latin typeface="Poppins"/>
                <a:cs typeface="Poppins"/>
              </a:rPr>
              <a:t>Sunday 28</a:t>
            </a:r>
            <a:r>
              <a:rPr lang="en-GB" b="1" baseline="30000" dirty="0">
                <a:solidFill>
                  <a:schemeClr val="bg1"/>
                </a:solidFill>
                <a:latin typeface="Poppins"/>
                <a:cs typeface="Poppins"/>
              </a:rPr>
              <a:t> </a:t>
            </a:r>
            <a:r>
              <a:rPr lang="en-GB" b="1" dirty="0">
                <a:solidFill>
                  <a:schemeClr val="bg1"/>
                </a:solidFill>
                <a:latin typeface="Poppins"/>
                <a:cs typeface="Poppins"/>
              </a:rPr>
              <a:t>April 2024 at 11.59pm</a:t>
            </a:r>
          </a:p>
          <a:p>
            <a:pPr marL="12700" marR="38100" algn="just">
              <a:spcBef>
                <a:spcPts val="100"/>
              </a:spcBef>
            </a:pPr>
            <a:r>
              <a:rPr lang="en-GB" dirty="0">
                <a:solidFill>
                  <a:schemeClr val="bg1"/>
                </a:solidFill>
                <a:latin typeface="Poppins"/>
                <a:cs typeface="Poppins"/>
              </a:rPr>
              <a:t>Notify successful applicants:  	</a:t>
            </a:r>
            <a:r>
              <a:rPr lang="en-GB" b="1">
                <a:solidFill>
                  <a:schemeClr val="bg1"/>
                </a:solidFill>
                <a:latin typeface="Poppins"/>
                <a:cs typeface="Poppins"/>
              </a:rPr>
              <a:t>2</a:t>
            </a:r>
            <a:r>
              <a:rPr lang="en-GB" b="1" baseline="30000">
                <a:solidFill>
                  <a:schemeClr val="bg1"/>
                </a:solidFill>
                <a:latin typeface="Poppins"/>
                <a:cs typeface="Poppins"/>
              </a:rPr>
              <a:t>  </a:t>
            </a:r>
            <a:r>
              <a:rPr lang="en-GB" b="1">
                <a:solidFill>
                  <a:schemeClr val="bg1"/>
                </a:solidFill>
                <a:latin typeface="Poppins"/>
                <a:cs typeface="Poppins"/>
              </a:rPr>
              <a:t>May </a:t>
            </a:r>
            <a:r>
              <a:rPr lang="en-GB" b="1" dirty="0">
                <a:solidFill>
                  <a:schemeClr val="bg1"/>
                </a:solidFill>
                <a:latin typeface="Poppins"/>
                <a:cs typeface="Poppins"/>
              </a:rPr>
              <a:t>2024</a:t>
            </a:r>
          </a:p>
          <a:p>
            <a:pPr marL="12700" marR="38100" algn="just">
              <a:spcBef>
                <a:spcPts val="100"/>
              </a:spcBef>
            </a:pPr>
            <a:r>
              <a:rPr lang="en-GB" dirty="0">
                <a:solidFill>
                  <a:schemeClr val="bg1"/>
                </a:solidFill>
                <a:latin typeface="Poppins"/>
                <a:cs typeface="Poppins"/>
              </a:rPr>
              <a:t>Interviews: 			</a:t>
            </a:r>
            <a:r>
              <a:rPr lang="en-GB" b="1" dirty="0">
                <a:solidFill>
                  <a:schemeClr val="bg1"/>
                </a:solidFill>
                <a:latin typeface="Poppins"/>
                <a:cs typeface="Poppins"/>
              </a:rPr>
              <a:t>8/ 9/ 10</a:t>
            </a:r>
            <a:r>
              <a:rPr lang="en-GB" b="1" baseline="30000" dirty="0">
                <a:solidFill>
                  <a:schemeClr val="bg1"/>
                </a:solidFill>
                <a:latin typeface="Poppins"/>
                <a:cs typeface="Poppins"/>
              </a:rPr>
              <a:t> </a:t>
            </a:r>
            <a:r>
              <a:rPr lang="en-GB" b="1" dirty="0">
                <a:solidFill>
                  <a:schemeClr val="bg1"/>
                </a:solidFill>
                <a:latin typeface="Poppins"/>
                <a:cs typeface="Poppins"/>
              </a:rPr>
              <a:t>May 2024</a:t>
            </a:r>
          </a:p>
          <a:p>
            <a:pPr marL="12700" marR="38100" algn="just">
              <a:spcBef>
                <a:spcPts val="100"/>
              </a:spcBef>
            </a:pPr>
            <a:r>
              <a:rPr lang="en-GB" dirty="0">
                <a:solidFill>
                  <a:schemeClr val="bg1"/>
                </a:solidFill>
                <a:latin typeface="Poppins"/>
                <a:cs typeface="Poppins"/>
              </a:rPr>
              <a:t>Role commences</a:t>
            </a:r>
            <a:r>
              <a:rPr lang="en-GB" b="1" dirty="0">
                <a:solidFill>
                  <a:schemeClr val="bg1"/>
                </a:solidFill>
                <a:latin typeface="Poppins"/>
                <a:cs typeface="Poppins"/>
              </a:rPr>
              <a:t>: 		June – July 2024</a:t>
            </a:r>
          </a:p>
          <a:p>
            <a:pPr marL="12700" marR="137160" algn="just">
              <a:lnSpc>
                <a:spcPct val="100000"/>
              </a:lnSpc>
              <a:spcBef>
                <a:spcPts val="1440"/>
              </a:spcBef>
            </a:pPr>
            <a:endParaRPr lang="en-GB" b="0" i="0" u="none" strike="noStrike" dirty="0">
              <a:solidFill>
                <a:schemeClr val="bg1"/>
              </a:solidFill>
              <a:effectLst/>
              <a:latin typeface="Poppins" pitchFamily="2" charset="77"/>
            </a:endParaRPr>
          </a:p>
          <a:p>
            <a:pPr algn="just"/>
            <a:r>
              <a:rPr lang="en-GB" dirty="0">
                <a:solidFill>
                  <a:schemeClr val="bg1"/>
                </a:solidFill>
                <a:latin typeface="Poppins SemiBold"/>
                <a:cs typeface="Poppins SemiBold"/>
              </a:rPr>
              <a:t>To apply for this role please head to the </a:t>
            </a:r>
            <a:r>
              <a:rPr lang="en-GB" u="sng" dirty="0">
                <a:solidFill>
                  <a:schemeClr val="bg1"/>
                </a:solidFill>
                <a:latin typeface="Poppins SemiBold"/>
                <a:cs typeface="Poppins SemiBold"/>
                <a:hlinkClick r:id="rId4">
                  <a:extLst>
                    <a:ext uri="{A12FA001-AC4F-418D-AE19-62706E023703}">
                      <ahyp:hlinkClr xmlns:ahyp="http://schemas.microsoft.com/office/drawing/2018/hyperlinkcolor" val="tx"/>
                    </a:ext>
                  </a:extLst>
                </a:hlinkClick>
              </a:rPr>
              <a:t>career page </a:t>
            </a:r>
            <a:r>
              <a:rPr lang="en-GB" dirty="0">
                <a:solidFill>
                  <a:schemeClr val="bg1"/>
                </a:solidFill>
                <a:latin typeface="Poppins SemiBold"/>
                <a:cs typeface="Poppins SemiBold"/>
              </a:rPr>
              <a:t>on our website, where you will find a link to apply. You are required to upload your CV and supporting statement providing clear examples of how you meet the person specification, ideally including a work portfolio. You should also complete our </a:t>
            </a:r>
            <a:r>
              <a:rPr lang="en-GB" dirty="0">
                <a:solidFill>
                  <a:schemeClr val="bg1"/>
                </a:solidFill>
                <a:latin typeface="Poppins SemiBold"/>
                <a:cs typeface="Poppins SemiBold"/>
                <a:hlinkClick r:id="rId5"/>
              </a:rPr>
              <a:t>Equality and Diversity Monitoring form</a:t>
            </a:r>
            <a:r>
              <a:rPr lang="en-GB" dirty="0">
                <a:solidFill>
                  <a:schemeClr val="bg1"/>
                </a:solidFill>
                <a:latin typeface="Poppins SemiBold"/>
                <a:cs typeface="Poppins SemiBold"/>
              </a:rPr>
              <a:t>.</a:t>
            </a:r>
            <a:endParaRPr lang="en-GB" dirty="0">
              <a:solidFill>
                <a:schemeClr val="bg1"/>
              </a:solidFill>
            </a:endParaRPr>
          </a:p>
          <a:p>
            <a:pPr algn="just"/>
            <a:endParaRPr lang="en-GB" dirty="0">
              <a:solidFill>
                <a:schemeClr val="bg1"/>
              </a:solidFill>
              <a:latin typeface="Poppins SemiBold"/>
              <a:cs typeface="Poppins SemiBold"/>
            </a:endParaRPr>
          </a:p>
          <a:p>
            <a:pPr algn="just"/>
            <a:r>
              <a:rPr lang="en-GB" sz="1200" dirty="0">
                <a:solidFill>
                  <a:schemeClr val="bg1"/>
                </a:solidFill>
                <a:latin typeface="Poppins SemiBold"/>
                <a:cs typeface="Poppins SemiBold"/>
              </a:rPr>
              <a:t>Please note: </a:t>
            </a:r>
            <a:r>
              <a:rPr lang="en-GB" sz="1100" dirty="0">
                <a:solidFill>
                  <a:schemeClr val="bg1"/>
                </a:solidFill>
                <a:latin typeface="Poppins"/>
                <a:cs typeface="Poppins"/>
              </a:rPr>
              <a:t>Only successful applicants invited to interview will be contacted. Please assume therefore that if you have not heard from us, you have not been successful for interview.</a:t>
            </a:r>
            <a:endParaRPr lang="en-GB" dirty="0">
              <a:solidFill>
                <a:schemeClr val="bg1"/>
              </a:solidFill>
            </a:endParaRPr>
          </a:p>
          <a:p>
            <a:pPr marL="12700" marR="137160">
              <a:spcBef>
                <a:spcPts val="1440"/>
              </a:spcBef>
            </a:pPr>
            <a:endParaRPr lang="en-GB" sz="1600" dirty="0">
              <a:solidFill>
                <a:schemeClr val="bg1"/>
              </a:solidFill>
              <a:latin typeface="Poppins SemiBold"/>
              <a:cs typeface="Poppins SemiBold"/>
            </a:endParaRPr>
          </a:p>
        </p:txBody>
      </p:sp>
      <p:sp>
        <p:nvSpPr>
          <p:cNvPr id="5" name="object 3">
            <a:extLst>
              <a:ext uri="{FF2B5EF4-FFF2-40B4-BE49-F238E27FC236}">
                <a16:creationId xmlns:a16="http://schemas.microsoft.com/office/drawing/2014/main" id="{B42DA036-3059-406A-B9C6-13B82B89CD17}"/>
              </a:ext>
            </a:extLst>
          </p:cNvPr>
          <p:cNvSpPr/>
          <p:nvPr/>
        </p:nvSpPr>
        <p:spPr>
          <a:xfrm>
            <a:off x="8753857" y="2218944"/>
            <a:ext cx="3228672" cy="3067835"/>
          </a:xfrm>
          <a:custGeom>
            <a:avLst/>
            <a:gdLst/>
            <a:ahLst/>
            <a:cxnLst/>
            <a:rect l="l" t="t" r="r" b="b"/>
            <a:pathLst>
              <a:path w="2705734" h="2705735">
                <a:moveTo>
                  <a:pt x="1352854" y="0"/>
                </a:moveTo>
                <a:lnTo>
                  <a:pt x="1304332" y="853"/>
                </a:lnTo>
                <a:lnTo>
                  <a:pt x="1256240" y="3396"/>
                </a:lnTo>
                <a:lnTo>
                  <a:pt x="1208606" y="7599"/>
                </a:lnTo>
                <a:lnTo>
                  <a:pt x="1161459" y="13434"/>
                </a:lnTo>
                <a:lnTo>
                  <a:pt x="1114827" y="20872"/>
                </a:lnTo>
                <a:lnTo>
                  <a:pt x="1068740" y="29884"/>
                </a:lnTo>
                <a:lnTo>
                  <a:pt x="1023225" y="40441"/>
                </a:lnTo>
                <a:lnTo>
                  <a:pt x="978312" y="52516"/>
                </a:lnTo>
                <a:lnTo>
                  <a:pt x="934029" y="66080"/>
                </a:lnTo>
                <a:lnTo>
                  <a:pt x="890404" y="81103"/>
                </a:lnTo>
                <a:lnTo>
                  <a:pt x="847467" y="97558"/>
                </a:lnTo>
                <a:lnTo>
                  <a:pt x="805246" y="115415"/>
                </a:lnTo>
                <a:lnTo>
                  <a:pt x="763769" y="134646"/>
                </a:lnTo>
                <a:lnTo>
                  <a:pt x="723065" y="155223"/>
                </a:lnTo>
                <a:lnTo>
                  <a:pt x="683163" y="177117"/>
                </a:lnTo>
                <a:lnTo>
                  <a:pt x="644092" y="200299"/>
                </a:lnTo>
                <a:lnTo>
                  <a:pt x="605879" y="224741"/>
                </a:lnTo>
                <a:lnTo>
                  <a:pt x="568554" y="250413"/>
                </a:lnTo>
                <a:lnTo>
                  <a:pt x="532145" y="277288"/>
                </a:lnTo>
                <a:lnTo>
                  <a:pt x="496681" y="305337"/>
                </a:lnTo>
                <a:lnTo>
                  <a:pt x="462191" y="334531"/>
                </a:lnTo>
                <a:lnTo>
                  <a:pt x="428702" y="364841"/>
                </a:lnTo>
                <a:lnTo>
                  <a:pt x="396244" y="396239"/>
                </a:lnTo>
                <a:lnTo>
                  <a:pt x="364846" y="428697"/>
                </a:lnTo>
                <a:lnTo>
                  <a:pt x="334535" y="462186"/>
                </a:lnTo>
                <a:lnTo>
                  <a:pt x="305341" y="496676"/>
                </a:lnTo>
                <a:lnTo>
                  <a:pt x="277292" y="532140"/>
                </a:lnTo>
                <a:lnTo>
                  <a:pt x="250417" y="568549"/>
                </a:lnTo>
                <a:lnTo>
                  <a:pt x="224744" y="605874"/>
                </a:lnTo>
                <a:lnTo>
                  <a:pt x="200302" y="644086"/>
                </a:lnTo>
                <a:lnTo>
                  <a:pt x="177120" y="683158"/>
                </a:lnTo>
                <a:lnTo>
                  <a:pt x="155226" y="723060"/>
                </a:lnTo>
                <a:lnTo>
                  <a:pt x="134649" y="763764"/>
                </a:lnTo>
                <a:lnTo>
                  <a:pt x="115417" y="805240"/>
                </a:lnTo>
                <a:lnTo>
                  <a:pt x="97559" y="847462"/>
                </a:lnTo>
                <a:lnTo>
                  <a:pt x="81104" y="890399"/>
                </a:lnTo>
                <a:lnTo>
                  <a:pt x="66081" y="934024"/>
                </a:lnTo>
                <a:lnTo>
                  <a:pt x="52517" y="978307"/>
                </a:lnTo>
                <a:lnTo>
                  <a:pt x="40442" y="1023221"/>
                </a:lnTo>
                <a:lnTo>
                  <a:pt x="29884" y="1068736"/>
                </a:lnTo>
                <a:lnTo>
                  <a:pt x="20872" y="1114824"/>
                </a:lnTo>
                <a:lnTo>
                  <a:pt x="13434" y="1161456"/>
                </a:lnTo>
                <a:lnTo>
                  <a:pt x="7599" y="1208604"/>
                </a:lnTo>
                <a:lnTo>
                  <a:pt x="3396" y="1256238"/>
                </a:lnTo>
                <a:lnTo>
                  <a:pt x="853" y="1304331"/>
                </a:lnTo>
                <a:lnTo>
                  <a:pt x="0" y="1352854"/>
                </a:lnTo>
                <a:lnTo>
                  <a:pt x="853" y="1401376"/>
                </a:lnTo>
                <a:lnTo>
                  <a:pt x="3396" y="1449469"/>
                </a:lnTo>
                <a:lnTo>
                  <a:pt x="7599" y="1497103"/>
                </a:lnTo>
                <a:lnTo>
                  <a:pt x="13434" y="1544250"/>
                </a:lnTo>
                <a:lnTo>
                  <a:pt x="20872" y="1590881"/>
                </a:lnTo>
                <a:lnTo>
                  <a:pt x="29884" y="1636968"/>
                </a:lnTo>
                <a:lnTo>
                  <a:pt x="40442" y="1682483"/>
                </a:lnTo>
                <a:lnTo>
                  <a:pt x="52517" y="1727396"/>
                </a:lnTo>
                <a:lnTo>
                  <a:pt x="66081" y="1771678"/>
                </a:lnTo>
                <a:lnTo>
                  <a:pt x="81104" y="1815303"/>
                </a:lnTo>
                <a:lnTo>
                  <a:pt x="97559" y="1858240"/>
                </a:lnTo>
                <a:lnTo>
                  <a:pt x="115417" y="1900461"/>
                </a:lnTo>
                <a:lnTo>
                  <a:pt x="134649" y="1941937"/>
                </a:lnTo>
                <a:lnTo>
                  <a:pt x="155226" y="1982640"/>
                </a:lnTo>
                <a:lnTo>
                  <a:pt x="177120" y="2022542"/>
                </a:lnTo>
                <a:lnTo>
                  <a:pt x="200302" y="2061613"/>
                </a:lnTo>
                <a:lnTo>
                  <a:pt x="224744" y="2099826"/>
                </a:lnTo>
                <a:lnTo>
                  <a:pt x="250417" y="2137150"/>
                </a:lnTo>
                <a:lnTo>
                  <a:pt x="277292" y="2173559"/>
                </a:lnTo>
                <a:lnTo>
                  <a:pt x="305341" y="2209022"/>
                </a:lnTo>
                <a:lnTo>
                  <a:pt x="334535" y="2243512"/>
                </a:lnTo>
                <a:lnTo>
                  <a:pt x="364846" y="2277001"/>
                </a:lnTo>
                <a:lnTo>
                  <a:pt x="396244" y="2309458"/>
                </a:lnTo>
                <a:lnTo>
                  <a:pt x="428702" y="2340856"/>
                </a:lnTo>
                <a:lnTo>
                  <a:pt x="462191" y="2371166"/>
                </a:lnTo>
                <a:lnTo>
                  <a:pt x="496681" y="2400360"/>
                </a:lnTo>
                <a:lnTo>
                  <a:pt x="532145" y="2428409"/>
                </a:lnTo>
                <a:lnTo>
                  <a:pt x="568554" y="2455283"/>
                </a:lnTo>
                <a:lnTo>
                  <a:pt x="605879" y="2480956"/>
                </a:lnTo>
                <a:lnTo>
                  <a:pt x="644092" y="2505397"/>
                </a:lnTo>
                <a:lnTo>
                  <a:pt x="683163" y="2528579"/>
                </a:lnTo>
                <a:lnTo>
                  <a:pt x="723065" y="2550473"/>
                </a:lnTo>
                <a:lnTo>
                  <a:pt x="763769" y="2571050"/>
                </a:lnTo>
                <a:lnTo>
                  <a:pt x="805246" y="2590281"/>
                </a:lnTo>
                <a:lnTo>
                  <a:pt x="847467" y="2608138"/>
                </a:lnTo>
                <a:lnTo>
                  <a:pt x="890404" y="2624593"/>
                </a:lnTo>
                <a:lnTo>
                  <a:pt x="934029" y="2639616"/>
                </a:lnTo>
                <a:lnTo>
                  <a:pt x="978312" y="2653180"/>
                </a:lnTo>
                <a:lnTo>
                  <a:pt x="1023225" y="2665255"/>
                </a:lnTo>
                <a:lnTo>
                  <a:pt x="1068740" y="2675812"/>
                </a:lnTo>
                <a:lnTo>
                  <a:pt x="1114827" y="2684824"/>
                </a:lnTo>
                <a:lnTo>
                  <a:pt x="1161459" y="2692262"/>
                </a:lnTo>
                <a:lnTo>
                  <a:pt x="1208606" y="2698097"/>
                </a:lnTo>
                <a:lnTo>
                  <a:pt x="1256240" y="2702300"/>
                </a:lnTo>
                <a:lnTo>
                  <a:pt x="1304332" y="2704842"/>
                </a:lnTo>
                <a:lnTo>
                  <a:pt x="1352854" y="2705696"/>
                </a:lnTo>
                <a:lnTo>
                  <a:pt x="1401376" y="2704842"/>
                </a:lnTo>
                <a:lnTo>
                  <a:pt x="1449469" y="2702300"/>
                </a:lnTo>
                <a:lnTo>
                  <a:pt x="1497103" y="2698097"/>
                </a:lnTo>
                <a:lnTo>
                  <a:pt x="1544250" y="2692262"/>
                </a:lnTo>
                <a:lnTo>
                  <a:pt x="1590882" y="2684824"/>
                </a:lnTo>
                <a:lnTo>
                  <a:pt x="1636969" y="2675812"/>
                </a:lnTo>
                <a:lnTo>
                  <a:pt x="1682483" y="2665255"/>
                </a:lnTo>
                <a:lnTo>
                  <a:pt x="1727397" y="2653180"/>
                </a:lnTo>
                <a:lnTo>
                  <a:pt x="1771680" y="2639616"/>
                </a:lnTo>
                <a:lnTo>
                  <a:pt x="1815304" y="2624593"/>
                </a:lnTo>
                <a:lnTo>
                  <a:pt x="1858241" y="2608138"/>
                </a:lnTo>
                <a:lnTo>
                  <a:pt x="1900463" y="2590281"/>
                </a:lnTo>
                <a:lnTo>
                  <a:pt x="1941940" y="2571050"/>
                </a:lnTo>
                <a:lnTo>
                  <a:pt x="1982643" y="2550473"/>
                </a:lnTo>
                <a:lnTo>
                  <a:pt x="2022545" y="2528579"/>
                </a:lnTo>
                <a:lnTo>
                  <a:pt x="2061617" y="2505397"/>
                </a:lnTo>
                <a:lnTo>
                  <a:pt x="2099829" y="2480956"/>
                </a:lnTo>
                <a:lnTo>
                  <a:pt x="2137155" y="2455283"/>
                </a:lnTo>
                <a:lnTo>
                  <a:pt x="2173563" y="2428409"/>
                </a:lnTo>
                <a:lnTo>
                  <a:pt x="2209027" y="2400360"/>
                </a:lnTo>
                <a:lnTo>
                  <a:pt x="2243518" y="2371166"/>
                </a:lnTo>
                <a:lnTo>
                  <a:pt x="2277006" y="2340856"/>
                </a:lnTo>
                <a:lnTo>
                  <a:pt x="2309464" y="2309458"/>
                </a:lnTo>
                <a:lnTo>
                  <a:pt x="2340863" y="2277001"/>
                </a:lnTo>
                <a:lnTo>
                  <a:pt x="2371174" y="2243512"/>
                </a:lnTo>
                <a:lnTo>
                  <a:pt x="2400368" y="2209022"/>
                </a:lnTo>
                <a:lnTo>
                  <a:pt x="2428417" y="2173559"/>
                </a:lnTo>
                <a:lnTo>
                  <a:pt x="2455292" y="2137150"/>
                </a:lnTo>
                <a:lnTo>
                  <a:pt x="2480965" y="2099826"/>
                </a:lnTo>
                <a:lnTo>
                  <a:pt x="2505407" y="2061613"/>
                </a:lnTo>
                <a:lnTo>
                  <a:pt x="2528589" y="2022542"/>
                </a:lnTo>
                <a:lnTo>
                  <a:pt x="2550483" y="1982640"/>
                </a:lnTo>
                <a:lnTo>
                  <a:pt x="2571060" y="1941937"/>
                </a:lnTo>
                <a:lnTo>
                  <a:pt x="2590292" y="1900461"/>
                </a:lnTo>
                <a:lnTo>
                  <a:pt x="2608149" y="1858240"/>
                </a:lnTo>
                <a:lnTo>
                  <a:pt x="2624604" y="1815303"/>
                </a:lnTo>
                <a:lnTo>
                  <a:pt x="2639628" y="1771678"/>
                </a:lnTo>
                <a:lnTo>
                  <a:pt x="2653191" y="1727396"/>
                </a:lnTo>
                <a:lnTo>
                  <a:pt x="2665267" y="1682483"/>
                </a:lnTo>
                <a:lnTo>
                  <a:pt x="2675825" y="1636968"/>
                </a:lnTo>
                <a:lnTo>
                  <a:pt x="2684837" y="1590881"/>
                </a:lnTo>
                <a:lnTo>
                  <a:pt x="2692274" y="1544250"/>
                </a:lnTo>
                <a:lnTo>
                  <a:pt x="2698109" y="1497103"/>
                </a:lnTo>
                <a:lnTo>
                  <a:pt x="2702312" y="1449469"/>
                </a:lnTo>
                <a:lnTo>
                  <a:pt x="2704855" y="1401376"/>
                </a:lnTo>
                <a:lnTo>
                  <a:pt x="2705709" y="1352854"/>
                </a:lnTo>
                <a:lnTo>
                  <a:pt x="2704855" y="1304331"/>
                </a:lnTo>
                <a:lnTo>
                  <a:pt x="2702312" y="1256238"/>
                </a:lnTo>
                <a:lnTo>
                  <a:pt x="2698109" y="1208604"/>
                </a:lnTo>
                <a:lnTo>
                  <a:pt x="2692274" y="1161456"/>
                </a:lnTo>
                <a:lnTo>
                  <a:pt x="2684837" y="1114824"/>
                </a:lnTo>
                <a:lnTo>
                  <a:pt x="2675825" y="1068736"/>
                </a:lnTo>
                <a:lnTo>
                  <a:pt x="2665267" y="1023221"/>
                </a:lnTo>
                <a:lnTo>
                  <a:pt x="2653191" y="978307"/>
                </a:lnTo>
                <a:lnTo>
                  <a:pt x="2639628" y="934024"/>
                </a:lnTo>
                <a:lnTo>
                  <a:pt x="2624604" y="890399"/>
                </a:lnTo>
                <a:lnTo>
                  <a:pt x="2608149" y="847462"/>
                </a:lnTo>
                <a:lnTo>
                  <a:pt x="2590292" y="805240"/>
                </a:lnTo>
                <a:lnTo>
                  <a:pt x="2571060" y="763764"/>
                </a:lnTo>
                <a:lnTo>
                  <a:pt x="2550483" y="723060"/>
                </a:lnTo>
                <a:lnTo>
                  <a:pt x="2528589" y="683158"/>
                </a:lnTo>
                <a:lnTo>
                  <a:pt x="2505407" y="644086"/>
                </a:lnTo>
                <a:lnTo>
                  <a:pt x="2480965" y="605874"/>
                </a:lnTo>
                <a:lnTo>
                  <a:pt x="2455292" y="568549"/>
                </a:lnTo>
                <a:lnTo>
                  <a:pt x="2428417" y="532140"/>
                </a:lnTo>
                <a:lnTo>
                  <a:pt x="2400368" y="496676"/>
                </a:lnTo>
                <a:lnTo>
                  <a:pt x="2371174" y="462186"/>
                </a:lnTo>
                <a:lnTo>
                  <a:pt x="2340863" y="428697"/>
                </a:lnTo>
                <a:lnTo>
                  <a:pt x="2309464" y="396239"/>
                </a:lnTo>
                <a:lnTo>
                  <a:pt x="2277006" y="364841"/>
                </a:lnTo>
                <a:lnTo>
                  <a:pt x="2243518" y="334531"/>
                </a:lnTo>
                <a:lnTo>
                  <a:pt x="2209027" y="305337"/>
                </a:lnTo>
                <a:lnTo>
                  <a:pt x="2173563" y="277288"/>
                </a:lnTo>
                <a:lnTo>
                  <a:pt x="2137155" y="250413"/>
                </a:lnTo>
                <a:lnTo>
                  <a:pt x="2099829" y="224741"/>
                </a:lnTo>
                <a:lnTo>
                  <a:pt x="2061617" y="200299"/>
                </a:lnTo>
                <a:lnTo>
                  <a:pt x="2022545" y="177117"/>
                </a:lnTo>
                <a:lnTo>
                  <a:pt x="1982643" y="155223"/>
                </a:lnTo>
                <a:lnTo>
                  <a:pt x="1941940" y="134646"/>
                </a:lnTo>
                <a:lnTo>
                  <a:pt x="1900463" y="115415"/>
                </a:lnTo>
                <a:lnTo>
                  <a:pt x="1858241" y="97558"/>
                </a:lnTo>
                <a:lnTo>
                  <a:pt x="1815304" y="81103"/>
                </a:lnTo>
                <a:lnTo>
                  <a:pt x="1771680" y="66080"/>
                </a:lnTo>
                <a:lnTo>
                  <a:pt x="1727397" y="52516"/>
                </a:lnTo>
                <a:lnTo>
                  <a:pt x="1682483" y="40441"/>
                </a:lnTo>
                <a:lnTo>
                  <a:pt x="1636969" y="29884"/>
                </a:lnTo>
                <a:lnTo>
                  <a:pt x="1590882" y="20872"/>
                </a:lnTo>
                <a:lnTo>
                  <a:pt x="1544250" y="13434"/>
                </a:lnTo>
                <a:lnTo>
                  <a:pt x="1497103" y="7599"/>
                </a:lnTo>
                <a:lnTo>
                  <a:pt x="1449469" y="3396"/>
                </a:lnTo>
                <a:lnTo>
                  <a:pt x="1401376" y="853"/>
                </a:lnTo>
                <a:lnTo>
                  <a:pt x="1352854" y="0"/>
                </a:lnTo>
                <a:close/>
              </a:path>
            </a:pathLst>
          </a:custGeom>
          <a:solidFill>
            <a:srgbClr val="FFED00"/>
          </a:solidFill>
        </p:spPr>
        <p:txBody>
          <a:bodyPr wrap="square" lIns="0" tIns="0" rIns="0" bIns="0" rtlCol="0"/>
          <a:lstStyle/>
          <a:p>
            <a:endParaRPr/>
          </a:p>
        </p:txBody>
      </p:sp>
      <p:sp>
        <p:nvSpPr>
          <p:cNvPr id="6" name="object 4">
            <a:extLst>
              <a:ext uri="{FF2B5EF4-FFF2-40B4-BE49-F238E27FC236}">
                <a16:creationId xmlns:a16="http://schemas.microsoft.com/office/drawing/2014/main" id="{F192C600-B414-1B2E-F0D0-06C18E40190C}"/>
              </a:ext>
            </a:extLst>
          </p:cNvPr>
          <p:cNvSpPr txBox="1"/>
          <p:nvPr/>
        </p:nvSpPr>
        <p:spPr>
          <a:xfrm>
            <a:off x="9073106" y="2766621"/>
            <a:ext cx="2570253" cy="2141612"/>
          </a:xfrm>
          <a:prstGeom prst="rect">
            <a:avLst/>
          </a:prstGeom>
        </p:spPr>
        <p:txBody>
          <a:bodyPr vert="horz" wrap="square" lIns="0" tIns="12700" rIns="0" bIns="0" rtlCol="0" anchor="t">
            <a:spAutoFit/>
          </a:bodyPr>
          <a:lstStyle/>
          <a:p>
            <a:pPr marL="12700" marR="5080" indent="-635" algn="ctr">
              <a:lnSpc>
                <a:spcPct val="150000"/>
              </a:lnSpc>
              <a:spcBef>
                <a:spcPts val="100"/>
              </a:spcBef>
            </a:pPr>
            <a:r>
              <a:rPr lang="en-GB" sz="1400" dirty="0">
                <a:solidFill>
                  <a:srgbClr val="263066"/>
                </a:solidFill>
                <a:latin typeface="Poppins"/>
                <a:cs typeface="Poppins"/>
              </a:rPr>
              <a:t>If you would like to have </a:t>
            </a:r>
          </a:p>
          <a:p>
            <a:pPr marL="12700" marR="5080" indent="-635" algn="ctr">
              <a:lnSpc>
                <a:spcPct val="150000"/>
              </a:lnSpc>
              <a:spcBef>
                <a:spcPts val="100"/>
              </a:spcBef>
            </a:pPr>
            <a:r>
              <a:rPr lang="en-GB" sz="1400" dirty="0">
                <a:solidFill>
                  <a:srgbClr val="263066"/>
                </a:solidFill>
                <a:latin typeface="Poppins"/>
                <a:cs typeface="Poppins"/>
              </a:rPr>
              <a:t>an informal discussion about the role, please contact:</a:t>
            </a:r>
          </a:p>
          <a:p>
            <a:pPr marL="12700" marR="5080" indent="-635" algn="ctr">
              <a:lnSpc>
                <a:spcPct val="150000"/>
              </a:lnSpc>
              <a:spcBef>
                <a:spcPts val="100"/>
              </a:spcBef>
            </a:pPr>
            <a:r>
              <a:rPr lang="en-GB" sz="1400">
                <a:solidFill>
                  <a:srgbClr val="263066"/>
                </a:solidFill>
                <a:latin typeface="Poppins"/>
                <a:cs typeface="Poppins"/>
              </a:rPr>
              <a:t>M.Bingley@</a:t>
            </a:r>
            <a:r>
              <a:rPr lang="en-GB" sz="1400" dirty="0">
                <a:solidFill>
                  <a:srgbClr val="263066"/>
                </a:solidFill>
                <a:latin typeface="Poppins"/>
                <a:cs typeface="Poppins"/>
              </a:rPr>
              <a:t>sported.org.uk</a:t>
            </a:r>
          </a:p>
          <a:p>
            <a:pPr marL="12700" marR="5080" indent="-635" algn="ctr">
              <a:spcBef>
                <a:spcPts val="100"/>
              </a:spcBef>
            </a:pPr>
            <a:endParaRPr lang="en-GB" sz="1400" dirty="0">
              <a:solidFill>
                <a:srgbClr val="263066"/>
              </a:solidFill>
              <a:latin typeface="Poppins"/>
              <a:cs typeface="Poppins"/>
            </a:endParaRPr>
          </a:p>
          <a:p>
            <a:pPr marL="12700" marR="5080" indent="-635" algn="ctr">
              <a:spcBef>
                <a:spcPts val="100"/>
              </a:spcBef>
            </a:pPr>
            <a:endParaRPr lang="en-GB" sz="1600" dirty="0">
              <a:solidFill>
                <a:srgbClr val="263066"/>
              </a:solidFill>
              <a:latin typeface="Poppins"/>
              <a:cs typeface="Poppins"/>
            </a:endParaRPr>
          </a:p>
        </p:txBody>
      </p:sp>
    </p:spTree>
    <p:extLst>
      <p:ext uri="{BB962C8B-B14F-4D97-AF65-F5344CB8AC3E}">
        <p14:creationId xmlns:p14="http://schemas.microsoft.com/office/powerpoint/2010/main" val="1863343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10319143" y="5638837"/>
            <a:ext cx="1310398" cy="616635"/>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603364" y="1190650"/>
            <a:ext cx="3511436" cy="497840"/>
          </a:xfrm>
          <a:custGeom>
            <a:avLst/>
            <a:gdLst/>
            <a:ahLst/>
            <a:cxnLst/>
            <a:rect l="l" t="t" r="r" b="b"/>
            <a:pathLst>
              <a:path w="2395855" h="497839">
                <a:moveTo>
                  <a:pt x="0" y="497649"/>
                </a:moveTo>
                <a:lnTo>
                  <a:pt x="2395804" y="497649"/>
                </a:lnTo>
                <a:lnTo>
                  <a:pt x="2395804" y="0"/>
                </a:lnTo>
                <a:lnTo>
                  <a:pt x="0" y="0"/>
                </a:lnTo>
                <a:lnTo>
                  <a:pt x="0" y="497649"/>
                </a:lnTo>
                <a:close/>
              </a:path>
            </a:pathLst>
          </a:custGeom>
          <a:solidFill>
            <a:srgbClr val="008FD0"/>
          </a:solidFill>
        </p:spPr>
        <p:txBody>
          <a:bodyPr wrap="square" lIns="0" tIns="0" rIns="0" bIns="0" rtlCol="0"/>
          <a:lstStyle/>
          <a:p>
            <a:endParaRPr/>
          </a:p>
        </p:txBody>
      </p:sp>
      <p:sp>
        <p:nvSpPr>
          <p:cNvPr id="8" name="object 8"/>
          <p:cNvSpPr/>
          <p:nvPr/>
        </p:nvSpPr>
        <p:spPr>
          <a:xfrm>
            <a:off x="603364" y="639000"/>
            <a:ext cx="3851678" cy="551815"/>
          </a:xfrm>
          <a:custGeom>
            <a:avLst/>
            <a:gdLst/>
            <a:ahLst/>
            <a:cxnLst/>
            <a:rect l="l" t="t" r="r" b="b"/>
            <a:pathLst>
              <a:path w="2675254" h="551815">
                <a:moveTo>
                  <a:pt x="0" y="551649"/>
                </a:moveTo>
                <a:lnTo>
                  <a:pt x="2674950" y="551649"/>
                </a:lnTo>
                <a:lnTo>
                  <a:pt x="2674950" y="0"/>
                </a:lnTo>
                <a:lnTo>
                  <a:pt x="0" y="0"/>
                </a:lnTo>
                <a:lnTo>
                  <a:pt x="0" y="551649"/>
                </a:lnTo>
                <a:close/>
              </a:path>
            </a:pathLst>
          </a:custGeom>
          <a:solidFill>
            <a:srgbClr val="008FD0"/>
          </a:solidFill>
        </p:spPr>
        <p:txBody>
          <a:bodyPr wrap="square" lIns="0" tIns="0" rIns="0" bIns="0" rtlCol="0"/>
          <a:lstStyle/>
          <a:p>
            <a:endParaRPr/>
          </a:p>
        </p:txBody>
      </p:sp>
      <p:sp>
        <p:nvSpPr>
          <p:cNvPr id="9" name="object 9"/>
          <p:cNvSpPr txBox="1">
            <a:spLocks noGrp="1"/>
          </p:cNvSpPr>
          <p:nvPr>
            <p:ph type="title"/>
          </p:nvPr>
        </p:nvSpPr>
        <p:spPr>
          <a:xfrm>
            <a:off x="603364" y="639000"/>
            <a:ext cx="4182810" cy="1019510"/>
          </a:xfrm>
          <a:prstGeom prst="rect">
            <a:avLst/>
          </a:prstGeom>
        </p:spPr>
        <p:txBody>
          <a:bodyPr vert="horz" wrap="square" lIns="0" tIns="100330" rIns="0" bIns="0" rtlCol="0" anchor="t">
            <a:spAutoFit/>
          </a:bodyPr>
          <a:lstStyle/>
          <a:p>
            <a:pPr marL="12700" marR="5080">
              <a:lnSpc>
                <a:spcPts val="3500"/>
              </a:lnSpc>
              <a:spcBef>
                <a:spcPts val="790"/>
              </a:spcBef>
            </a:pPr>
            <a:r>
              <a:rPr lang="en-GB" spc="20" dirty="0"/>
              <a:t>Note from </a:t>
            </a:r>
            <a:r>
              <a:rPr lang="en-GB" spc="15" dirty="0"/>
              <a:t>the </a:t>
            </a:r>
            <a:r>
              <a:rPr lang="en-GB" spc="15" dirty="0">
                <a:solidFill>
                  <a:srgbClr val="FBD82E"/>
                </a:solidFill>
              </a:rPr>
              <a:t>Sported CEO</a:t>
            </a:r>
            <a:endParaRPr spc="20" dirty="0">
              <a:solidFill>
                <a:srgbClr val="FBD82E"/>
              </a:solidFill>
            </a:endParaRPr>
          </a:p>
        </p:txBody>
      </p:sp>
      <p:sp>
        <p:nvSpPr>
          <p:cNvPr id="2" name="object 9">
            <a:extLst>
              <a:ext uri="{FF2B5EF4-FFF2-40B4-BE49-F238E27FC236}">
                <a16:creationId xmlns:a16="http://schemas.microsoft.com/office/drawing/2014/main" id="{164700F1-3E58-4687-A6C3-5687A561FB8F}"/>
              </a:ext>
            </a:extLst>
          </p:cNvPr>
          <p:cNvSpPr txBox="1"/>
          <p:nvPr/>
        </p:nvSpPr>
        <p:spPr>
          <a:xfrm>
            <a:off x="607127" y="1535986"/>
            <a:ext cx="11283836" cy="4942379"/>
          </a:xfrm>
          <a:prstGeom prst="rect">
            <a:avLst/>
          </a:prstGeom>
        </p:spPr>
        <p:txBody>
          <a:bodyPr vert="horz" wrap="square" lIns="0" tIns="12700" rIns="0" bIns="0" rtlCol="0" anchor="t">
            <a:spAutoFit/>
          </a:bodyPr>
          <a:lstStyle/>
          <a:p>
            <a:pPr marL="12700" marR="139065" indent="33020">
              <a:lnSpc>
                <a:spcPct val="100000"/>
              </a:lnSpc>
              <a:spcBef>
                <a:spcPts val="100"/>
              </a:spcBef>
            </a:pPr>
            <a:endParaRPr lang="en-GB" sz="1050">
              <a:solidFill>
                <a:srgbClr val="263066"/>
              </a:solidFill>
              <a:latin typeface="Poppins"/>
              <a:cs typeface="Poppins"/>
            </a:endParaRPr>
          </a:p>
          <a:p>
            <a:pPr marL="12700" marR="139065">
              <a:lnSpc>
                <a:spcPct val="100000"/>
              </a:lnSpc>
              <a:spcBef>
                <a:spcPts val="100"/>
              </a:spcBef>
            </a:pPr>
            <a:r>
              <a:rPr lang="en-GB" sz="1050">
                <a:solidFill>
                  <a:srgbClr val="263066"/>
                </a:solidFill>
                <a:latin typeface="Poppins"/>
                <a:cs typeface="Poppins"/>
              </a:rPr>
              <a:t>Thank you for expressing an interest in this important and exciting role as Sported looks to further grow the charity.</a:t>
            </a:r>
          </a:p>
          <a:p>
            <a:pPr marL="12700" marR="139065" indent="33020">
              <a:lnSpc>
                <a:spcPct val="100000"/>
              </a:lnSpc>
              <a:spcBef>
                <a:spcPts val="100"/>
              </a:spcBef>
            </a:pPr>
            <a:endParaRPr lang="en-GB" sz="1050">
              <a:solidFill>
                <a:srgbClr val="263066"/>
              </a:solidFill>
              <a:latin typeface="Poppins"/>
              <a:cs typeface="Poppins"/>
            </a:endParaRPr>
          </a:p>
          <a:p>
            <a:pPr marL="12700" marR="139065">
              <a:spcBef>
                <a:spcPts val="100"/>
              </a:spcBef>
            </a:pPr>
            <a:r>
              <a:rPr lang="en-GB" sz="1050">
                <a:solidFill>
                  <a:srgbClr val="263066"/>
                </a:solidFill>
                <a:latin typeface="Poppins"/>
                <a:cs typeface="Poppins"/>
              </a:rPr>
              <a:t>It has never been a harder time to be a young person growing up in the UK. One in four children live in poverty; 80% of young people note their mental health has worsened in recent months. With youth provision reduced by over 40% since 2015, an already challenging future has been exacerbated by Covid-19 which has disproportionately affected the most disadvantaged and widened inequalities. </a:t>
            </a:r>
          </a:p>
          <a:p>
            <a:pPr marL="12700" marR="139065">
              <a:lnSpc>
                <a:spcPct val="100000"/>
              </a:lnSpc>
              <a:spcBef>
                <a:spcPts val="100"/>
              </a:spcBef>
            </a:pPr>
            <a:endParaRPr lang="en-GB" sz="1050">
              <a:solidFill>
                <a:srgbClr val="263066"/>
              </a:solidFill>
              <a:latin typeface="Poppins"/>
              <a:cs typeface="Poppins"/>
            </a:endParaRPr>
          </a:p>
          <a:p>
            <a:pPr marL="12700" marR="139065">
              <a:spcBef>
                <a:spcPts val="100"/>
              </a:spcBef>
            </a:pPr>
            <a:r>
              <a:rPr lang="en-GB" sz="1050">
                <a:solidFill>
                  <a:srgbClr val="263066"/>
                </a:solidFill>
                <a:latin typeface="Poppins"/>
                <a:cs typeface="Poppins"/>
              </a:rPr>
              <a:t>Amidst the gloom, thousands of community sports groups operate, not to create the next sporting superstar, but to remove barriers from young people’s lives to allow them to thrive against the odds.  We are the UK’s largest network of community sports groups, and we exist to provide our group leaders with the skills and funding needed so that their groups can become inclusive, sustainable and deliver their services to those who those in need. We are driven to act as a voice of grassroots sport, especially on behalf of those who are </a:t>
            </a:r>
            <a:r>
              <a:rPr lang="en-GB" sz="1050" err="1">
                <a:solidFill>
                  <a:srgbClr val="263066"/>
                </a:solidFill>
                <a:latin typeface="Poppins"/>
                <a:cs typeface="Poppins"/>
              </a:rPr>
              <a:t>minoritised</a:t>
            </a:r>
            <a:r>
              <a:rPr lang="en-GB" sz="1050">
                <a:solidFill>
                  <a:srgbClr val="263066"/>
                </a:solidFill>
                <a:latin typeface="Poppins"/>
                <a:cs typeface="Poppins"/>
              </a:rPr>
              <a:t> and helping to tackle inequalities at community level.</a:t>
            </a:r>
          </a:p>
          <a:p>
            <a:pPr marL="12700" marR="139065">
              <a:spcBef>
                <a:spcPts val="100"/>
              </a:spcBef>
            </a:pPr>
            <a:r>
              <a:rPr lang="en-GB" sz="1050">
                <a:solidFill>
                  <a:srgbClr val="263066"/>
                </a:solidFill>
                <a:latin typeface="Poppins"/>
                <a:cs typeface="Poppins"/>
              </a:rPr>
              <a:t>                       </a:t>
            </a:r>
          </a:p>
          <a:p>
            <a:pPr marL="12700" marR="139065">
              <a:lnSpc>
                <a:spcPct val="100000"/>
              </a:lnSpc>
              <a:spcBef>
                <a:spcPts val="100"/>
              </a:spcBef>
            </a:pPr>
            <a:r>
              <a:rPr lang="en-GB" sz="1050">
                <a:solidFill>
                  <a:srgbClr val="263066"/>
                </a:solidFill>
                <a:latin typeface="Poppins"/>
                <a:cs typeface="Poppins"/>
              </a:rPr>
              <a:t>If successful, you’ll be joining a remarkable Sported team of 50 people with a wide range of backgrounds and specialisms. You will lead an excellent, and ambitious London team and work closely with the other managers within the Delivery Team including the National Managers in England, Scotland, Wales and Northern Ireland. We also have a central office in Borough, London.</a:t>
            </a:r>
          </a:p>
          <a:p>
            <a:pPr marL="12700" marR="139065">
              <a:lnSpc>
                <a:spcPct val="100000"/>
              </a:lnSpc>
              <a:spcBef>
                <a:spcPts val="100"/>
              </a:spcBef>
            </a:pPr>
            <a:endParaRPr lang="en-GB" sz="1050">
              <a:solidFill>
                <a:srgbClr val="263066"/>
              </a:solidFill>
              <a:latin typeface="Poppins"/>
              <a:cs typeface="Poppins"/>
            </a:endParaRPr>
          </a:p>
          <a:p>
            <a:pPr marL="12700" marR="139065">
              <a:spcBef>
                <a:spcPts val="100"/>
              </a:spcBef>
            </a:pPr>
            <a:r>
              <a:rPr lang="en-GB" sz="1050">
                <a:solidFill>
                  <a:srgbClr val="263066"/>
                </a:solidFill>
                <a:latin typeface="Poppins"/>
                <a:cs typeface="Poppins"/>
              </a:rPr>
              <a:t>Even more capacity is provided by our skilled, knowledgeable and passionate volunteers, who now number more than 300, and who work with the leaders of our member groups – most of them also volunteers – to build the effectiveness and sustainability of their organisations, so that they can do what they do best: positively influence and change the lives of young people. </a:t>
            </a:r>
          </a:p>
          <a:p>
            <a:pPr marL="12700" marR="139065">
              <a:spcBef>
                <a:spcPts val="100"/>
              </a:spcBef>
            </a:pPr>
            <a:endParaRPr lang="en-GB" sz="1050">
              <a:solidFill>
                <a:srgbClr val="263066"/>
              </a:solidFill>
              <a:latin typeface="Poppins"/>
              <a:cs typeface="Poppins"/>
            </a:endParaRPr>
          </a:p>
          <a:p>
            <a:pPr marL="12700" marR="139065">
              <a:spcBef>
                <a:spcPts val="100"/>
              </a:spcBef>
            </a:pPr>
            <a:r>
              <a:rPr lang="en-GB" sz="1050">
                <a:solidFill>
                  <a:srgbClr val="263066"/>
                </a:solidFill>
                <a:latin typeface="Poppins"/>
                <a:cs typeface="Poppins"/>
              </a:rPr>
              <a:t>For more information about Sported, our services and our impact, please see </a:t>
            </a:r>
            <a:r>
              <a:rPr lang="en-GB" sz="1050">
                <a:solidFill>
                  <a:srgbClr val="263066"/>
                </a:solidFill>
                <a:latin typeface="Poppins"/>
                <a:cs typeface="Poppins"/>
                <a:hlinkClick r:id="rId3">
                  <a:extLst>
                    <a:ext uri="{A12FA001-AC4F-418D-AE19-62706E023703}">
                      <ahyp:hlinkClr xmlns:ahyp="http://schemas.microsoft.com/office/drawing/2018/hyperlinkcolor" val="tx"/>
                    </a:ext>
                  </a:extLst>
                </a:hlinkClick>
              </a:rPr>
              <a:t>www.sported.org.uk</a:t>
            </a:r>
            <a:r>
              <a:rPr lang="en-GB" sz="1050">
                <a:solidFill>
                  <a:srgbClr val="263066"/>
                </a:solidFill>
                <a:latin typeface="Poppins"/>
                <a:cs typeface="Poppins"/>
              </a:rPr>
              <a:t> </a:t>
            </a:r>
          </a:p>
          <a:p>
            <a:pPr marL="12700" marR="139065">
              <a:spcBef>
                <a:spcPts val="100"/>
              </a:spcBef>
            </a:pPr>
            <a:endParaRPr lang="en-GB" sz="1050">
              <a:solidFill>
                <a:srgbClr val="263066"/>
              </a:solidFill>
              <a:latin typeface="Poppins"/>
              <a:cs typeface="Poppins"/>
            </a:endParaRPr>
          </a:p>
          <a:p>
            <a:pPr marL="12700" marR="139065">
              <a:spcBef>
                <a:spcPts val="100"/>
              </a:spcBef>
            </a:pPr>
            <a:r>
              <a:rPr lang="en-GB" sz="1050">
                <a:solidFill>
                  <a:srgbClr val="263066"/>
                </a:solidFill>
                <a:latin typeface="Poppins"/>
                <a:cs typeface="Poppins"/>
              </a:rPr>
              <a:t>Whether or not you apply for this role, I’m grateful to you for considering bringing your skills and energy to Sported and our wonderful members. </a:t>
            </a:r>
          </a:p>
          <a:p>
            <a:pPr marL="12700" marR="139065" indent="33020">
              <a:lnSpc>
                <a:spcPct val="100000"/>
              </a:lnSpc>
              <a:spcBef>
                <a:spcPts val="100"/>
              </a:spcBef>
            </a:pPr>
            <a:endParaRPr lang="en-GB" sz="1050">
              <a:solidFill>
                <a:srgbClr val="263066"/>
              </a:solidFill>
              <a:latin typeface="Poppins"/>
              <a:cs typeface="Poppins"/>
            </a:endParaRPr>
          </a:p>
          <a:p>
            <a:pPr marL="12700" marR="139065" indent="33020">
              <a:lnSpc>
                <a:spcPct val="100000"/>
              </a:lnSpc>
              <a:spcBef>
                <a:spcPts val="100"/>
              </a:spcBef>
            </a:pPr>
            <a:r>
              <a:rPr lang="en-GB" sz="1050">
                <a:solidFill>
                  <a:srgbClr val="263066"/>
                </a:solidFill>
                <a:latin typeface="Poppins"/>
                <a:cs typeface="Poppins"/>
              </a:rPr>
              <a:t>Yours faithfully,</a:t>
            </a:r>
          </a:p>
          <a:p>
            <a:pPr marL="12700" marR="139065" indent="33020">
              <a:spcBef>
                <a:spcPts val="100"/>
              </a:spcBef>
            </a:pPr>
            <a:r>
              <a:rPr lang="en-GB" sz="1050">
                <a:solidFill>
                  <a:srgbClr val="263066"/>
                </a:solidFill>
                <a:latin typeface="Poppins"/>
                <a:cs typeface="Poppins"/>
              </a:rPr>
              <a:t>  </a:t>
            </a:r>
          </a:p>
          <a:p>
            <a:pPr marL="12700" marR="139065" indent="33020">
              <a:spcBef>
                <a:spcPts val="100"/>
              </a:spcBef>
            </a:pPr>
            <a:endParaRPr lang="en-GB" sz="1050">
              <a:solidFill>
                <a:srgbClr val="263066"/>
              </a:solidFill>
              <a:latin typeface="Poppins"/>
              <a:cs typeface="Poppins"/>
            </a:endParaRPr>
          </a:p>
          <a:p>
            <a:pPr marL="12700" marR="139065" indent="33020">
              <a:spcBef>
                <a:spcPts val="100"/>
              </a:spcBef>
            </a:pPr>
            <a:r>
              <a:rPr lang="en-GB" sz="1050">
                <a:solidFill>
                  <a:srgbClr val="263066"/>
                </a:solidFill>
                <a:latin typeface="Poppins"/>
                <a:cs typeface="Poppins"/>
              </a:rPr>
              <a:t>Sarah Kaye</a:t>
            </a:r>
          </a:p>
          <a:p>
            <a:pPr marL="12700" marR="139065" indent="33020">
              <a:spcBef>
                <a:spcPts val="100"/>
              </a:spcBef>
            </a:pPr>
            <a:r>
              <a:rPr lang="en-GB" sz="1050">
                <a:solidFill>
                  <a:srgbClr val="263066"/>
                </a:solidFill>
                <a:latin typeface="Poppins"/>
                <a:cs typeface="Poppins"/>
              </a:rPr>
              <a:t>Sported CEO</a:t>
            </a:r>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C5B926B-31CC-A14C-B3D1-C07FF091D0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29184"/>
            <a:ext cx="12192000" cy="6858000"/>
          </a:xfrm>
          <a:prstGeom prst="rect">
            <a:avLst/>
          </a:prstGeom>
        </p:spPr>
      </p:pic>
      <p:sp>
        <p:nvSpPr>
          <p:cNvPr id="8" name="object 8"/>
          <p:cNvSpPr txBox="1"/>
          <p:nvPr/>
        </p:nvSpPr>
        <p:spPr>
          <a:xfrm>
            <a:off x="904973" y="2263031"/>
            <a:ext cx="3314689" cy="3362459"/>
          </a:xfrm>
          <a:prstGeom prst="rect">
            <a:avLst/>
          </a:prstGeom>
          <a:solidFill>
            <a:schemeClr val="bg1"/>
          </a:solidFill>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lang="en-GB" sz="1800" i="0" u="none" strike="noStrike" kern="1200" cap="none" spc="0" normalizeH="0" baseline="0" noProof="0">
                <a:ln>
                  <a:noFill/>
                </a:ln>
                <a:solidFill>
                  <a:srgbClr val="0084E6"/>
                </a:solidFill>
                <a:effectLst/>
                <a:uLnTx/>
                <a:uFillTx/>
                <a:latin typeface="Poppins SemiBold" panose="00000700000000000000" pitchFamily="2" charset="0"/>
                <a:cs typeface="Poppins SemiBold" panose="00000700000000000000" pitchFamily="2" charset="0"/>
              </a:rPr>
              <a:t>Our 2021-25 organisational strategy, </a:t>
            </a:r>
            <a:r>
              <a:rPr lang="en-GB">
                <a:solidFill>
                  <a:srgbClr val="0084E6"/>
                </a:solidFill>
                <a:latin typeface="Poppins SemiBold" panose="00000700000000000000" pitchFamily="2" charset="0"/>
                <a:cs typeface="Poppins SemiBold" panose="00000700000000000000" pitchFamily="2" charset="0"/>
              </a:rPr>
              <a:t>sets out how we will</a:t>
            </a:r>
            <a:r>
              <a:rPr kumimoji="0" lang="en-GB" sz="1800" i="0" u="none" strike="noStrike" kern="1200" cap="none" spc="0" normalizeH="0" baseline="0" noProof="0">
                <a:ln>
                  <a:noFill/>
                </a:ln>
                <a:solidFill>
                  <a:srgbClr val="0084E6"/>
                </a:solidFill>
                <a:effectLst/>
                <a:uLnTx/>
                <a:uFillTx/>
                <a:latin typeface="Poppins SemiBold" panose="00000700000000000000" pitchFamily="2" charset="0"/>
                <a:cs typeface="Poppins SemiBold" panose="00000700000000000000" pitchFamily="2" charset="0"/>
              </a:rPr>
              <a:t> </a:t>
            </a:r>
            <a:r>
              <a:rPr kumimoji="0" lang="en-GB" sz="1800" i="0" u="none" strike="noStrike" kern="1200" cap="none" spc="0" normalizeH="0" baseline="0" noProof="0">
                <a:ln>
                  <a:noFill/>
                </a:ln>
                <a:solidFill>
                  <a:srgbClr val="008FD0"/>
                </a:solidFill>
                <a:effectLst/>
                <a:uLnTx/>
                <a:uFillTx/>
                <a:latin typeface="Poppins SemiBold" panose="00000700000000000000" pitchFamily="2" charset="0"/>
                <a:cs typeface="Poppins SemiBold" panose="00000700000000000000" pitchFamily="2" charset="0"/>
              </a:rPr>
              <a:t>strengthen the local workforce and build the resilience of community sports groups. </a:t>
            </a:r>
          </a:p>
          <a:p>
            <a:pPr marL="12700" marR="5080" lvl="0" indent="0" algn="l" defTabSz="914400" rtl="0" eaLnBrk="1" fontAlgn="auto" latinLnBrk="0" hangingPunct="1">
              <a:lnSpc>
                <a:spcPct val="100000"/>
              </a:lnSpc>
              <a:spcBef>
                <a:spcPts val="100"/>
              </a:spcBef>
              <a:spcAft>
                <a:spcPts val="0"/>
              </a:spcAft>
              <a:buClrTx/>
              <a:buSzTx/>
              <a:buFontTx/>
              <a:buNone/>
              <a:tabLst/>
              <a:defRPr/>
            </a:pPr>
            <a:endParaRPr kumimoji="0" lang="en-GB" sz="1800" i="0" u="none" strike="noStrike" kern="1200" cap="none" spc="0" normalizeH="0" baseline="0" noProof="0">
              <a:ln>
                <a:noFill/>
              </a:ln>
              <a:solidFill>
                <a:srgbClr val="008FD0"/>
              </a:solidFill>
              <a:effectLst/>
              <a:uLnTx/>
              <a:uFillTx/>
              <a:latin typeface="Poppins SemiBold" panose="00000700000000000000" pitchFamily="2" charset="0"/>
              <a:cs typeface="Poppins SemiBold" panose="00000700000000000000" pitchFamily="2" charset="0"/>
            </a:endParaRPr>
          </a:p>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lang="en-GB" sz="1800" i="0" u="none" strike="noStrike" kern="1200" cap="none" spc="0" normalizeH="0" noProof="0">
                <a:ln>
                  <a:noFill/>
                </a:ln>
                <a:solidFill>
                  <a:srgbClr val="008FD0"/>
                </a:solidFill>
                <a:effectLst/>
                <a:uLnTx/>
                <a:uFillTx/>
                <a:latin typeface="Poppins SemiBold" panose="00000700000000000000" pitchFamily="2" charset="0"/>
                <a:cs typeface="Poppins SemiBold" panose="00000700000000000000" pitchFamily="2" charset="0"/>
              </a:rPr>
              <a:t>Through our network of 3,000 grassroots </a:t>
            </a:r>
            <a:r>
              <a:rPr kumimoji="0" lang="en-GB" sz="1800" i="0" u="none" strike="noStrike" kern="1200" cap="none" spc="0" normalizeH="0" baseline="0" noProof="0">
                <a:ln>
                  <a:noFill/>
                </a:ln>
                <a:solidFill>
                  <a:srgbClr val="008FD0"/>
                </a:solidFill>
                <a:effectLst/>
                <a:uLnTx/>
                <a:uFillTx/>
                <a:latin typeface="Poppins SemiBold" panose="00000700000000000000" pitchFamily="2" charset="0"/>
                <a:cs typeface="Poppins SemiBold" panose="00000700000000000000" pitchFamily="2" charset="0"/>
              </a:rPr>
              <a:t>groups, we will improve wellbeing, tackle inequalities and connect communities.</a:t>
            </a:r>
          </a:p>
        </p:txBody>
      </p:sp>
      <p:sp>
        <p:nvSpPr>
          <p:cNvPr id="9" name="object 9"/>
          <p:cNvSpPr txBox="1"/>
          <p:nvPr/>
        </p:nvSpPr>
        <p:spPr>
          <a:xfrm>
            <a:off x="4644958" y="1649081"/>
            <a:ext cx="2977515" cy="3294428"/>
          </a:xfrm>
          <a:prstGeom prst="rect">
            <a:avLst/>
          </a:prstGeom>
          <a:solidFill>
            <a:schemeClr val="bg1"/>
          </a:solidFill>
        </p:spPr>
        <p:txBody>
          <a:bodyPr vert="horz" wrap="square" lIns="0" tIns="12700" rIns="0" bIns="0"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We know sport and physical activity can have </a:t>
            </a:r>
            <a:r>
              <a:rPr kumimoji="0" lang="en-GB" sz="1100" b="1"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wide ranging benefits </a:t>
            </a:r>
            <a:r>
              <a:rPr kumimoji="0" lang="en-GB" sz="1100" b="0"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for young people, communities, and society.</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a:ln>
                  <a:noFill/>
                </a:ln>
                <a:solidFill>
                  <a:schemeClr val="tx2"/>
                </a:solidFill>
                <a:effectLst/>
                <a:uLnTx/>
                <a:uFillTx/>
                <a:latin typeface="Poppins" panose="00000500000000000000" pitchFamily="2" charset="0"/>
                <a:ea typeface="Calibri" panose="020F0502020204030204" pitchFamily="34" charset="0"/>
                <a:cs typeface="Poppins" panose="00000500000000000000" pitchFamily="2" charset="0"/>
              </a:rPr>
              <a:t>Between 2021 and 2025, </a:t>
            </a:r>
            <a:r>
              <a:rPr kumimoji="0" lang="en-GB" sz="1100" b="0"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we have identified 3 priority areas - wellbeing, equality and community - that are hugely </a:t>
            </a:r>
            <a:r>
              <a:rPr kumimoji="0" lang="en-GB" sz="1100" b="1"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relevant and important </a:t>
            </a:r>
            <a:r>
              <a:rPr kumimoji="0" lang="en-GB" sz="1100" b="0"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within the current environment, and also where we believe Sported has the </a:t>
            </a:r>
            <a:r>
              <a:rPr kumimoji="0" lang="en-GB" sz="1100" b="1"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expertise and experience </a:t>
            </a:r>
            <a:r>
              <a:rPr kumimoji="0" lang="en-GB" sz="1100" b="0"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to have the biggest impact.</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At the heart of our work will remain our </a:t>
            </a:r>
            <a:r>
              <a:rPr kumimoji="0" lang="en-GB" sz="1100" b="1"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long-standing commitment </a:t>
            </a:r>
            <a:r>
              <a:rPr kumimoji="0" lang="en-GB" sz="1100" b="0"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to support the </a:t>
            </a:r>
            <a:r>
              <a:rPr kumimoji="0" lang="en-GB" sz="1100" b="1"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passionate, dedicated local people</a:t>
            </a:r>
            <a:r>
              <a:rPr kumimoji="0" lang="en-GB" sz="1100" b="0"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 who are running vital community sports groups across the UK and </a:t>
            </a:r>
            <a:r>
              <a:rPr kumimoji="0" lang="en-GB" sz="1100" b="1"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building the resilience </a:t>
            </a:r>
            <a:r>
              <a:rPr kumimoji="0" lang="en-GB" sz="1100" b="0" i="0" u="none" strike="noStrike" kern="1200" cap="none" spc="0" normalizeH="0" baseline="0" noProof="0">
                <a:ln>
                  <a:noFill/>
                </a:ln>
                <a:solidFill>
                  <a:srgbClr val="263066"/>
                </a:solidFill>
                <a:effectLst/>
                <a:uLnTx/>
                <a:uFillTx/>
                <a:latin typeface="Poppins" panose="00000500000000000000" pitchFamily="2" charset="0"/>
                <a:ea typeface="Calibri" panose="020F0502020204030204" pitchFamily="34" charset="0"/>
                <a:cs typeface="Poppins" panose="00000500000000000000" pitchFamily="2" charset="0"/>
              </a:rPr>
              <a:t>of these groups, so that they can survive and thrive.</a:t>
            </a:r>
          </a:p>
        </p:txBody>
      </p:sp>
      <p:sp>
        <p:nvSpPr>
          <p:cNvPr id="10" name="object 10"/>
          <p:cNvSpPr/>
          <p:nvPr/>
        </p:nvSpPr>
        <p:spPr>
          <a:xfrm>
            <a:off x="8516493" y="838235"/>
            <a:ext cx="2160000" cy="2160000"/>
          </a:xfrm>
          <a:custGeom>
            <a:avLst/>
            <a:gdLst/>
            <a:ahLst/>
            <a:cxnLst/>
            <a:rect l="l" t="t" r="r" b="b"/>
            <a:pathLst>
              <a:path w="2705734" h="2705735">
                <a:moveTo>
                  <a:pt x="1352854" y="0"/>
                </a:moveTo>
                <a:lnTo>
                  <a:pt x="1304332" y="853"/>
                </a:lnTo>
                <a:lnTo>
                  <a:pt x="1256240" y="3396"/>
                </a:lnTo>
                <a:lnTo>
                  <a:pt x="1208606" y="7599"/>
                </a:lnTo>
                <a:lnTo>
                  <a:pt x="1161459" y="13434"/>
                </a:lnTo>
                <a:lnTo>
                  <a:pt x="1114827" y="20872"/>
                </a:lnTo>
                <a:lnTo>
                  <a:pt x="1068740" y="29884"/>
                </a:lnTo>
                <a:lnTo>
                  <a:pt x="1023225" y="40441"/>
                </a:lnTo>
                <a:lnTo>
                  <a:pt x="978312" y="52516"/>
                </a:lnTo>
                <a:lnTo>
                  <a:pt x="934029" y="66080"/>
                </a:lnTo>
                <a:lnTo>
                  <a:pt x="890404" y="81103"/>
                </a:lnTo>
                <a:lnTo>
                  <a:pt x="847467" y="97558"/>
                </a:lnTo>
                <a:lnTo>
                  <a:pt x="805246" y="115415"/>
                </a:lnTo>
                <a:lnTo>
                  <a:pt x="763769" y="134646"/>
                </a:lnTo>
                <a:lnTo>
                  <a:pt x="723065" y="155223"/>
                </a:lnTo>
                <a:lnTo>
                  <a:pt x="683163" y="177117"/>
                </a:lnTo>
                <a:lnTo>
                  <a:pt x="644092" y="200299"/>
                </a:lnTo>
                <a:lnTo>
                  <a:pt x="605879" y="224741"/>
                </a:lnTo>
                <a:lnTo>
                  <a:pt x="568554" y="250413"/>
                </a:lnTo>
                <a:lnTo>
                  <a:pt x="532145" y="277288"/>
                </a:lnTo>
                <a:lnTo>
                  <a:pt x="496681" y="305337"/>
                </a:lnTo>
                <a:lnTo>
                  <a:pt x="462191" y="334531"/>
                </a:lnTo>
                <a:lnTo>
                  <a:pt x="428702" y="364841"/>
                </a:lnTo>
                <a:lnTo>
                  <a:pt x="396244" y="396239"/>
                </a:lnTo>
                <a:lnTo>
                  <a:pt x="364846" y="428697"/>
                </a:lnTo>
                <a:lnTo>
                  <a:pt x="334535" y="462186"/>
                </a:lnTo>
                <a:lnTo>
                  <a:pt x="305341" y="496676"/>
                </a:lnTo>
                <a:lnTo>
                  <a:pt x="277292" y="532140"/>
                </a:lnTo>
                <a:lnTo>
                  <a:pt x="250417" y="568549"/>
                </a:lnTo>
                <a:lnTo>
                  <a:pt x="224744" y="605874"/>
                </a:lnTo>
                <a:lnTo>
                  <a:pt x="200302" y="644086"/>
                </a:lnTo>
                <a:lnTo>
                  <a:pt x="177120" y="683158"/>
                </a:lnTo>
                <a:lnTo>
                  <a:pt x="155226" y="723060"/>
                </a:lnTo>
                <a:lnTo>
                  <a:pt x="134649" y="763764"/>
                </a:lnTo>
                <a:lnTo>
                  <a:pt x="115417" y="805240"/>
                </a:lnTo>
                <a:lnTo>
                  <a:pt x="97559" y="847462"/>
                </a:lnTo>
                <a:lnTo>
                  <a:pt x="81104" y="890399"/>
                </a:lnTo>
                <a:lnTo>
                  <a:pt x="66081" y="934024"/>
                </a:lnTo>
                <a:lnTo>
                  <a:pt x="52517" y="978307"/>
                </a:lnTo>
                <a:lnTo>
                  <a:pt x="40442" y="1023221"/>
                </a:lnTo>
                <a:lnTo>
                  <a:pt x="29884" y="1068736"/>
                </a:lnTo>
                <a:lnTo>
                  <a:pt x="20872" y="1114824"/>
                </a:lnTo>
                <a:lnTo>
                  <a:pt x="13434" y="1161456"/>
                </a:lnTo>
                <a:lnTo>
                  <a:pt x="7599" y="1208604"/>
                </a:lnTo>
                <a:lnTo>
                  <a:pt x="3396" y="1256238"/>
                </a:lnTo>
                <a:lnTo>
                  <a:pt x="853" y="1304331"/>
                </a:lnTo>
                <a:lnTo>
                  <a:pt x="0" y="1352854"/>
                </a:lnTo>
                <a:lnTo>
                  <a:pt x="853" y="1401376"/>
                </a:lnTo>
                <a:lnTo>
                  <a:pt x="3396" y="1449469"/>
                </a:lnTo>
                <a:lnTo>
                  <a:pt x="7599" y="1497103"/>
                </a:lnTo>
                <a:lnTo>
                  <a:pt x="13434" y="1544250"/>
                </a:lnTo>
                <a:lnTo>
                  <a:pt x="20872" y="1590881"/>
                </a:lnTo>
                <a:lnTo>
                  <a:pt x="29884" y="1636968"/>
                </a:lnTo>
                <a:lnTo>
                  <a:pt x="40442" y="1682483"/>
                </a:lnTo>
                <a:lnTo>
                  <a:pt x="52517" y="1727396"/>
                </a:lnTo>
                <a:lnTo>
                  <a:pt x="66081" y="1771678"/>
                </a:lnTo>
                <a:lnTo>
                  <a:pt x="81104" y="1815303"/>
                </a:lnTo>
                <a:lnTo>
                  <a:pt x="97559" y="1858240"/>
                </a:lnTo>
                <a:lnTo>
                  <a:pt x="115417" y="1900461"/>
                </a:lnTo>
                <a:lnTo>
                  <a:pt x="134649" y="1941937"/>
                </a:lnTo>
                <a:lnTo>
                  <a:pt x="155226" y="1982640"/>
                </a:lnTo>
                <a:lnTo>
                  <a:pt x="177120" y="2022542"/>
                </a:lnTo>
                <a:lnTo>
                  <a:pt x="200302" y="2061613"/>
                </a:lnTo>
                <a:lnTo>
                  <a:pt x="224744" y="2099826"/>
                </a:lnTo>
                <a:lnTo>
                  <a:pt x="250417" y="2137150"/>
                </a:lnTo>
                <a:lnTo>
                  <a:pt x="277292" y="2173559"/>
                </a:lnTo>
                <a:lnTo>
                  <a:pt x="305341" y="2209022"/>
                </a:lnTo>
                <a:lnTo>
                  <a:pt x="334535" y="2243512"/>
                </a:lnTo>
                <a:lnTo>
                  <a:pt x="364846" y="2277001"/>
                </a:lnTo>
                <a:lnTo>
                  <a:pt x="396244" y="2309458"/>
                </a:lnTo>
                <a:lnTo>
                  <a:pt x="428702" y="2340856"/>
                </a:lnTo>
                <a:lnTo>
                  <a:pt x="462191" y="2371166"/>
                </a:lnTo>
                <a:lnTo>
                  <a:pt x="496681" y="2400360"/>
                </a:lnTo>
                <a:lnTo>
                  <a:pt x="532145" y="2428409"/>
                </a:lnTo>
                <a:lnTo>
                  <a:pt x="568554" y="2455283"/>
                </a:lnTo>
                <a:lnTo>
                  <a:pt x="605879" y="2480956"/>
                </a:lnTo>
                <a:lnTo>
                  <a:pt x="644092" y="2505397"/>
                </a:lnTo>
                <a:lnTo>
                  <a:pt x="683163" y="2528579"/>
                </a:lnTo>
                <a:lnTo>
                  <a:pt x="723065" y="2550473"/>
                </a:lnTo>
                <a:lnTo>
                  <a:pt x="763769" y="2571050"/>
                </a:lnTo>
                <a:lnTo>
                  <a:pt x="805246" y="2590281"/>
                </a:lnTo>
                <a:lnTo>
                  <a:pt x="847467" y="2608138"/>
                </a:lnTo>
                <a:lnTo>
                  <a:pt x="890404" y="2624593"/>
                </a:lnTo>
                <a:lnTo>
                  <a:pt x="934029" y="2639616"/>
                </a:lnTo>
                <a:lnTo>
                  <a:pt x="978312" y="2653180"/>
                </a:lnTo>
                <a:lnTo>
                  <a:pt x="1023225" y="2665255"/>
                </a:lnTo>
                <a:lnTo>
                  <a:pt x="1068740" y="2675812"/>
                </a:lnTo>
                <a:lnTo>
                  <a:pt x="1114827" y="2684824"/>
                </a:lnTo>
                <a:lnTo>
                  <a:pt x="1161459" y="2692262"/>
                </a:lnTo>
                <a:lnTo>
                  <a:pt x="1208606" y="2698097"/>
                </a:lnTo>
                <a:lnTo>
                  <a:pt x="1256240" y="2702300"/>
                </a:lnTo>
                <a:lnTo>
                  <a:pt x="1304332" y="2704842"/>
                </a:lnTo>
                <a:lnTo>
                  <a:pt x="1352854" y="2705696"/>
                </a:lnTo>
                <a:lnTo>
                  <a:pt x="1401376" y="2704842"/>
                </a:lnTo>
                <a:lnTo>
                  <a:pt x="1449469" y="2702300"/>
                </a:lnTo>
                <a:lnTo>
                  <a:pt x="1497103" y="2698097"/>
                </a:lnTo>
                <a:lnTo>
                  <a:pt x="1544250" y="2692262"/>
                </a:lnTo>
                <a:lnTo>
                  <a:pt x="1590882" y="2684824"/>
                </a:lnTo>
                <a:lnTo>
                  <a:pt x="1636969" y="2675812"/>
                </a:lnTo>
                <a:lnTo>
                  <a:pt x="1682483" y="2665255"/>
                </a:lnTo>
                <a:lnTo>
                  <a:pt x="1727397" y="2653180"/>
                </a:lnTo>
                <a:lnTo>
                  <a:pt x="1771680" y="2639616"/>
                </a:lnTo>
                <a:lnTo>
                  <a:pt x="1815304" y="2624593"/>
                </a:lnTo>
                <a:lnTo>
                  <a:pt x="1858241" y="2608138"/>
                </a:lnTo>
                <a:lnTo>
                  <a:pt x="1900463" y="2590281"/>
                </a:lnTo>
                <a:lnTo>
                  <a:pt x="1941940" y="2571050"/>
                </a:lnTo>
                <a:lnTo>
                  <a:pt x="1982643" y="2550473"/>
                </a:lnTo>
                <a:lnTo>
                  <a:pt x="2022545" y="2528579"/>
                </a:lnTo>
                <a:lnTo>
                  <a:pt x="2061617" y="2505397"/>
                </a:lnTo>
                <a:lnTo>
                  <a:pt x="2099829" y="2480956"/>
                </a:lnTo>
                <a:lnTo>
                  <a:pt x="2137155" y="2455283"/>
                </a:lnTo>
                <a:lnTo>
                  <a:pt x="2173563" y="2428409"/>
                </a:lnTo>
                <a:lnTo>
                  <a:pt x="2209027" y="2400360"/>
                </a:lnTo>
                <a:lnTo>
                  <a:pt x="2243518" y="2371166"/>
                </a:lnTo>
                <a:lnTo>
                  <a:pt x="2277006" y="2340856"/>
                </a:lnTo>
                <a:lnTo>
                  <a:pt x="2309464" y="2309458"/>
                </a:lnTo>
                <a:lnTo>
                  <a:pt x="2340863" y="2277001"/>
                </a:lnTo>
                <a:lnTo>
                  <a:pt x="2371174" y="2243512"/>
                </a:lnTo>
                <a:lnTo>
                  <a:pt x="2400368" y="2209022"/>
                </a:lnTo>
                <a:lnTo>
                  <a:pt x="2428417" y="2173559"/>
                </a:lnTo>
                <a:lnTo>
                  <a:pt x="2455292" y="2137150"/>
                </a:lnTo>
                <a:lnTo>
                  <a:pt x="2480965" y="2099826"/>
                </a:lnTo>
                <a:lnTo>
                  <a:pt x="2505407" y="2061613"/>
                </a:lnTo>
                <a:lnTo>
                  <a:pt x="2528589" y="2022542"/>
                </a:lnTo>
                <a:lnTo>
                  <a:pt x="2550483" y="1982640"/>
                </a:lnTo>
                <a:lnTo>
                  <a:pt x="2571060" y="1941937"/>
                </a:lnTo>
                <a:lnTo>
                  <a:pt x="2590292" y="1900461"/>
                </a:lnTo>
                <a:lnTo>
                  <a:pt x="2608149" y="1858240"/>
                </a:lnTo>
                <a:lnTo>
                  <a:pt x="2624604" y="1815303"/>
                </a:lnTo>
                <a:lnTo>
                  <a:pt x="2639628" y="1771678"/>
                </a:lnTo>
                <a:lnTo>
                  <a:pt x="2653191" y="1727396"/>
                </a:lnTo>
                <a:lnTo>
                  <a:pt x="2665267" y="1682483"/>
                </a:lnTo>
                <a:lnTo>
                  <a:pt x="2675825" y="1636968"/>
                </a:lnTo>
                <a:lnTo>
                  <a:pt x="2684837" y="1590881"/>
                </a:lnTo>
                <a:lnTo>
                  <a:pt x="2692274" y="1544250"/>
                </a:lnTo>
                <a:lnTo>
                  <a:pt x="2698109" y="1497103"/>
                </a:lnTo>
                <a:lnTo>
                  <a:pt x="2702312" y="1449469"/>
                </a:lnTo>
                <a:lnTo>
                  <a:pt x="2704855" y="1401376"/>
                </a:lnTo>
                <a:lnTo>
                  <a:pt x="2705709" y="1352854"/>
                </a:lnTo>
                <a:lnTo>
                  <a:pt x="2704855" y="1304331"/>
                </a:lnTo>
                <a:lnTo>
                  <a:pt x="2702312" y="1256238"/>
                </a:lnTo>
                <a:lnTo>
                  <a:pt x="2698109" y="1208604"/>
                </a:lnTo>
                <a:lnTo>
                  <a:pt x="2692274" y="1161456"/>
                </a:lnTo>
                <a:lnTo>
                  <a:pt x="2684837" y="1114824"/>
                </a:lnTo>
                <a:lnTo>
                  <a:pt x="2675825" y="1068736"/>
                </a:lnTo>
                <a:lnTo>
                  <a:pt x="2665267" y="1023221"/>
                </a:lnTo>
                <a:lnTo>
                  <a:pt x="2653191" y="978307"/>
                </a:lnTo>
                <a:lnTo>
                  <a:pt x="2639628" y="934024"/>
                </a:lnTo>
                <a:lnTo>
                  <a:pt x="2624604" y="890399"/>
                </a:lnTo>
                <a:lnTo>
                  <a:pt x="2608149" y="847462"/>
                </a:lnTo>
                <a:lnTo>
                  <a:pt x="2590292" y="805240"/>
                </a:lnTo>
                <a:lnTo>
                  <a:pt x="2571060" y="763764"/>
                </a:lnTo>
                <a:lnTo>
                  <a:pt x="2550483" y="723060"/>
                </a:lnTo>
                <a:lnTo>
                  <a:pt x="2528589" y="683158"/>
                </a:lnTo>
                <a:lnTo>
                  <a:pt x="2505407" y="644086"/>
                </a:lnTo>
                <a:lnTo>
                  <a:pt x="2480965" y="605874"/>
                </a:lnTo>
                <a:lnTo>
                  <a:pt x="2455292" y="568549"/>
                </a:lnTo>
                <a:lnTo>
                  <a:pt x="2428417" y="532140"/>
                </a:lnTo>
                <a:lnTo>
                  <a:pt x="2400368" y="496676"/>
                </a:lnTo>
                <a:lnTo>
                  <a:pt x="2371174" y="462186"/>
                </a:lnTo>
                <a:lnTo>
                  <a:pt x="2340863" y="428697"/>
                </a:lnTo>
                <a:lnTo>
                  <a:pt x="2309464" y="396239"/>
                </a:lnTo>
                <a:lnTo>
                  <a:pt x="2277006" y="364841"/>
                </a:lnTo>
                <a:lnTo>
                  <a:pt x="2243518" y="334531"/>
                </a:lnTo>
                <a:lnTo>
                  <a:pt x="2209027" y="305337"/>
                </a:lnTo>
                <a:lnTo>
                  <a:pt x="2173563" y="277288"/>
                </a:lnTo>
                <a:lnTo>
                  <a:pt x="2137155" y="250413"/>
                </a:lnTo>
                <a:lnTo>
                  <a:pt x="2099829" y="224741"/>
                </a:lnTo>
                <a:lnTo>
                  <a:pt x="2061617" y="200299"/>
                </a:lnTo>
                <a:lnTo>
                  <a:pt x="2022545" y="177117"/>
                </a:lnTo>
                <a:lnTo>
                  <a:pt x="1982643" y="155223"/>
                </a:lnTo>
                <a:lnTo>
                  <a:pt x="1941940" y="134646"/>
                </a:lnTo>
                <a:lnTo>
                  <a:pt x="1900463" y="115415"/>
                </a:lnTo>
                <a:lnTo>
                  <a:pt x="1858241" y="97558"/>
                </a:lnTo>
                <a:lnTo>
                  <a:pt x="1815304" y="81103"/>
                </a:lnTo>
                <a:lnTo>
                  <a:pt x="1771680" y="66080"/>
                </a:lnTo>
                <a:lnTo>
                  <a:pt x="1727397" y="52516"/>
                </a:lnTo>
                <a:lnTo>
                  <a:pt x="1682483" y="40441"/>
                </a:lnTo>
                <a:lnTo>
                  <a:pt x="1636969" y="29884"/>
                </a:lnTo>
                <a:lnTo>
                  <a:pt x="1590882" y="20872"/>
                </a:lnTo>
                <a:lnTo>
                  <a:pt x="1544250" y="13434"/>
                </a:lnTo>
                <a:lnTo>
                  <a:pt x="1497103" y="7599"/>
                </a:lnTo>
                <a:lnTo>
                  <a:pt x="1449469" y="3396"/>
                </a:lnTo>
                <a:lnTo>
                  <a:pt x="1401376" y="853"/>
                </a:lnTo>
                <a:lnTo>
                  <a:pt x="1352854" y="0"/>
                </a:lnTo>
                <a:close/>
              </a:path>
            </a:pathLst>
          </a:custGeom>
          <a:solidFill>
            <a:srgbClr val="008FD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object 11"/>
          <p:cNvSpPr txBox="1"/>
          <p:nvPr/>
        </p:nvSpPr>
        <p:spPr>
          <a:xfrm>
            <a:off x="8707042" y="1408513"/>
            <a:ext cx="1762125" cy="1051570"/>
          </a:xfrm>
          <a:prstGeom prst="rect">
            <a:avLst/>
          </a:prstGeom>
        </p:spPr>
        <p:txBody>
          <a:bodyPr vert="horz" wrap="square" lIns="0" tIns="12700" rIns="0" bIns="0" rtlCol="0">
            <a:spAutoFit/>
          </a:bodyPr>
          <a:lstStyle/>
          <a:p>
            <a:pPr marL="12065" marR="5080" lvl="0" indent="-635" algn="ctr" defTabSz="914400" rtl="0" eaLnBrk="1" fontAlgn="auto" latinLnBrk="0" hangingPunct="1">
              <a:lnSpc>
                <a:spcPct val="100000"/>
              </a:lnSpc>
              <a:spcBef>
                <a:spcPts val="100"/>
              </a:spcBef>
              <a:spcAft>
                <a:spcPts val="0"/>
              </a:spcAft>
              <a:buClrTx/>
              <a:buSzTx/>
              <a:buFontTx/>
              <a:buNone/>
              <a:tabLst/>
              <a:defRPr/>
            </a:pPr>
            <a:r>
              <a:rPr kumimoji="0" lang="en-GB" sz="1350" b="1" i="0" u="none" strike="noStrike" kern="1200" cap="none" spc="0" normalizeH="0" baseline="0" noProof="0">
                <a:ln>
                  <a:noFill/>
                </a:ln>
                <a:solidFill>
                  <a:srgbClr val="FFFFFF"/>
                </a:solidFill>
                <a:effectLst/>
                <a:uLnTx/>
                <a:uFillTx/>
                <a:latin typeface="Poppins"/>
                <a:ea typeface="+mn-ea"/>
                <a:cs typeface="Poppins"/>
              </a:rPr>
              <a:t>We want every young person to have the same opportunity to fulfil their potential.</a:t>
            </a:r>
            <a:endParaRPr kumimoji="0" sz="1350" b="0" i="0" u="none" strike="noStrike" kern="1200" cap="none" spc="0" normalizeH="0" baseline="0" noProof="0">
              <a:ln>
                <a:noFill/>
              </a:ln>
              <a:solidFill>
                <a:prstClr val="black"/>
              </a:solidFill>
              <a:effectLst/>
              <a:uLnTx/>
              <a:uFillTx/>
              <a:latin typeface="Poppins"/>
              <a:ea typeface="+mn-ea"/>
              <a:cs typeface="Poppins"/>
            </a:endParaRPr>
          </a:p>
        </p:txBody>
      </p:sp>
      <p:sp>
        <p:nvSpPr>
          <p:cNvPr id="15" name="object 10">
            <a:extLst>
              <a:ext uri="{FF2B5EF4-FFF2-40B4-BE49-F238E27FC236}">
                <a16:creationId xmlns:a16="http://schemas.microsoft.com/office/drawing/2014/main" id="{7D2CD62E-4557-4E2C-A734-BBDF8B47730F}"/>
              </a:ext>
            </a:extLst>
          </p:cNvPr>
          <p:cNvSpPr/>
          <p:nvPr/>
        </p:nvSpPr>
        <p:spPr>
          <a:xfrm>
            <a:off x="8516493" y="3370401"/>
            <a:ext cx="2160000" cy="2160000"/>
          </a:xfrm>
          <a:custGeom>
            <a:avLst/>
            <a:gdLst/>
            <a:ahLst/>
            <a:cxnLst/>
            <a:rect l="l" t="t" r="r" b="b"/>
            <a:pathLst>
              <a:path w="2705734" h="2705735">
                <a:moveTo>
                  <a:pt x="1352854" y="0"/>
                </a:moveTo>
                <a:lnTo>
                  <a:pt x="1304332" y="853"/>
                </a:lnTo>
                <a:lnTo>
                  <a:pt x="1256240" y="3396"/>
                </a:lnTo>
                <a:lnTo>
                  <a:pt x="1208606" y="7599"/>
                </a:lnTo>
                <a:lnTo>
                  <a:pt x="1161459" y="13434"/>
                </a:lnTo>
                <a:lnTo>
                  <a:pt x="1114827" y="20872"/>
                </a:lnTo>
                <a:lnTo>
                  <a:pt x="1068740" y="29884"/>
                </a:lnTo>
                <a:lnTo>
                  <a:pt x="1023225" y="40441"/>
                </a:lnTo>
                <a:lnTo>
                  <a:pt x="978312" y="52516"/>
                </a:lnTo>
                <a:lnTo>
                  <a:pt x="934029" y="66080"/>
                </a:lnTo>
                <a:lnTo>
                  <a:pt x="890404" y="81103"/>
                </a:lnTo>
                <a:lnTo>
                  <a:pt x="847467" y="97558"/>
                </a:lnTo>
                <a:lnTo>
                  <a:pt x="805246" y="115415"/>
                </a:lnTo>
                <a:lnTo>
                  <a:pt x="763769" y="134646"/>
                </a:lnTo>
                <a:lnTo>
                  <a:pt x="723065" y="155223"/>
                </a:lnTo>
                <a:lnTo>
                  <a:pt x="683163" y="177117"/>
                </a:lnTo>
                <a:lnTo>
                  <a:pt x="644092" y="200299"/>
                </a:lnTo>
                <a:lnTo>
                  <a:pt x="605879" y="224741"/>
                </a:lnTo>
                <a:lnTo>
                  <a:pt x="568554" y="250413"/>
                </a:lnTo>
                <a:lnTo>
                  <a:pt x="532145" y="277288"/>
                </a:lnTo>
                <a:lnTo>
                  <a:pt x="496681" y="305337"/>
                </a:lnTo>
                <a:lnTo>
                  <a:pt x="462191" y="334531"/>
                </a:lnTo>
                <a:lnTo>
                  <a:pt x="428702" y="364841"/>
                </a:lnTo>
                <a:lnTo>
                  <a:pt x="396244" y="396239"/>
                </a:lnTo>
                <a:lnTo>
                  <a:pt x="364846" y="428697"/>
                </a:lnTo>
                <a:lnTo>
                  <a:pt x="334535" y="462186"/>
                </a:lnTo>
                <a:lnTo>
                  <a:pt x="305341" y="496676"/>
                </a:lnTo>
                <a:lnTo>
                  <a:pt x="277292" y="532140"/>
                </a:lnTo>
                <a:lnTo>
                  <a:pt x="250417" y="568549"/>
                </a:lnTo>
                <a:lnTo>
                  <a:pt x="224744" y="605874"/>
                </a:lnTo>
                <a:lnTo>
                  <a:pt x="200302" y="644086"/>
                </a:lnTo>
                <a:lnTo>
                  <a:pt x="177120" y="683158"/>
                </a:lnTo>
                <a:lnTo>
                  <a:pt x="155226" y="723060"/>
                </a:lnTo>
                <a:lnTo>
                  <a:pt x="134649" y="763764"/>
                </a:lnTo>
                <a:lnTo>
                  <a:pt x="115417" y="805240"/>
                </a:lnTo>
                <a:lnTo>
                  <a:pt x="97559" y="847462"/>
                </a:lnTo>
                <a:lnTo>
                  <a:pt x="81104" y="890399"/>
                </a:lnTo>
                <a:lnTo>
                  <a:pt x="66081" y="934024"/>
                </a:lnTo>
                <a:lnTo>
                  <a:pt x="52517" y="978307"/>
                </a:lnTo>
                <a:lnTo>
                  <a:pt x="40442" y="1023221"/>
                </a:lnTo>
                <a:lnTo>
                  <a:pt x="29884" y="1068736"/>
                </a:lnTo>
                <a:lnTo>
                  <a:pt x="20872" y="1114824"/>
                </a:lnTo>
                <a:lnTo>
                  <a:pt x="13434" y="1161456"/>
                </a:lnTo>
                <a:lnTo>
                  <a:pt x="7599" y="1208604"/>
                </a:lnTo>
                <a:lnTo>
                  <a:pt x="3396" y="1256238"/>
                </a:lnTo>
                <a:lnTo>
                  <a:pt x="853" y="1304331"/>
                </a:lnTo>
                <a:lnTo>
                  <a:pt x="0" y="1352854"/>
                </a:lnTo>
                <a:lnTo>
                  <a:pt x="853" y="1401376"/>
                </a:lnTo>
                <a:lnTo>
                  <a:pt x="3396" y="1449469"/>
                </a:lnTo>
                <a:lnTo>
                  <a:pt x="7599" y="1497103"/>
                </a:lnTo>
                <a:lnTo>
                  <a:pt x="13434" y="1544250"/>
                </a:lnTo>
                <a:lnTo>
                  <a:pt x="20872" y="1590881"/>
                </a:lnTo>
                <a:lnTo>
                  <a:pt x="29884" y="1636968"/>
                </a:lnTo>
                <a:lnTo>
                  <a:pt x="40442" y="1682483"/>
                </a:lnTo>
                <a:lnTo>
                  <a:pt x="52517" y="1727396"/>
                </a:lnTo>
                <a:lnTo>
                  <a:pt x="66081" y="1771678"/>
                </a:lnTo>
                <a:lnTo>
                  <a:pt x="81104" y="1815303"/>
                </a:lnTo>
                <a:lnTo>
                  <a:pt x="97559" y="1858240"/>
                </a:lnTo>
                <a:lnTo>
                  <a:pt x="115417" y="1900461"/>
                </a:lnTo>
                <a:lnTo>
                  <a:pt x="134649" y="1941937"/>
                </a:lnTo>
                <a:lnTo>
                  <a:pt x="155226" y="1982640"/>
                </a:lnTo>
                <a:lnTo>
                  <a:pt x="177120" y="2022542"/>
                </a:lnTo>
                <a:lnTo>
                  <a:pt x="200302" y="2061613"/>
                </a:lnTo>
                <a:lnTo>
                  <a:pt x="224744" y="2099826"/>
                </a:lnTo>
                <a:lnTo>
                  <a:pt x="250417" y="2137150"/>
                </a:lnTo>
                <a:lnTo>
                  <a:pt x="277292" y="2173559"/>
                </a:lnTo>
                <a:lnTo>
                  <a:pt x="305341" y="2209022"/>
                </a:lnTo>
                <a:lnTo>
                  <a:pt x="334535" y="2243512"/>
                </a:lnTo>
                <a:lnTo>
                  <a:pt x="364846" y="2277001"/>
                </a:lnTo>
                <a:lnTo>
                  <a:pt x="396244" y="2309458"/>
                </a:lnTo>
                <a:lnTo>
                  <a:pt x="428702" y="2340856"/>
                </a:lnTo>
                <a:lnTo>
                  <a:pt x="462191" y="2371166"/>
                </a:lnTo>
                <a:lnTo>
                  <a:pt x="496681" y="2400360"/>
                </a:lnTo>
                <a:lnTo>
                  <a:pt x="532145" y="2428409"/>
                </a:lnTo>
                <a:lnTo>
                  <a:pt x="568554" y="2455283"/>
                </a:lnTo>
                <a:lnTo>
                  <a:pt x="605879" y="2480956"/>
                </a:lnTo>
                <a:lnTo>
                  <a:pt x="644092" y="2505397"/>
                </a:lnTo>
                <a:lnTo>
                  <a:pt x="683163" y="2528579"/>
                </a:lnTo>
                <a:lnTo>
                  <a:pt x="723065" y="2550473"/>
                </a:lnTo>
                <a:lnTo>
                  <a:pt x="763769" y="2571050"/>
                </a:lnTo>
                <a:lnTo>
                  <a:pt x="805246" y="2590281"/>
                </a:lnTo>
                <a:lnTo>
                  <a:pt x="847467" y="2608138"/>
                </a:lnTo>
                <a:lnTo>
                  <a:pt x="890404" y="2624593"/>
                </a:lnTo>
                <a:lnTo>
                  <a:pt x="934029" y="2639616"/>
                </a:lnTo>
                <a:lnTo>
                  <a:pt x="978312" y="2653180"/>
                </a:lnTo>
                <a:lnTo>
                  <a:pt x="1023225" y="2665255"/>
                </a:lnTo>
                <a:lnTo>
                  <a:pt x="1068740" y="2675812"/>
                </a:lnTo>
                <a:lnTo>
                  <a:pt x="1114827" y="2684824"/>
                </a:lnTo>
                <a:lnTo>
                  <a:pt x="1161459" y="2692262"/>
                </a:lnTo>
                <a:lnTo>
                  <a:pt x="1208606" y="2698097"/>
                </a:lnTo>
                <a:lnTo>
                  <a:pt x="1256240" y="2702300"/>
                </a:lnTo>
                <a:lnTo>
                  <a:pt x="1304332" y="2704842"/>
                </a:lnTo>
                <a:lnTo>
                  <a:pt x="1352854" y="2705696"/>
                </a:lnTo>
                <a:lnTo>
                  <a:pt x="1401376" y="2704842"/>
                </a:lnTo>
                <a:lnTo>
                  <a:pt x="1449469" y="2702300"/>
                </a:lnTo>
                <a:lnTo>
                  <a:pt x="1497103" y="2698097"/>
                </a:lnTo>
                <a:lnTo>
                  <a:pt x="1544250" y="2692262"/>
                </a:lnTo>
                <a:lnTo>
                  <a:pt x="1590882" y="2684824"/>
                </a:lnTo>
                <a:lnTo>
                  <a:pt x="1636969" y="2675812"/>
                </a:lnTo>
                <a:lnTo>
                  <a:pt x="1682483" y="2665255"/>
                </a:lnTo>
                <a:lnTo>
                  <a:pt x="1727397" y="2653180"/>
                </a:lnTo>
                <a:lnTo>
                  <a:pt x="1771680" y="2639616"/>
                </a:lnTo>
                <a:lnTo>
                  <a:pt x="1815304" y="2624593"/>
                </a:lnTo>
                <a:lnTo>
                  <a:pt x="1858241" y="2608138"/>
                </a:lnTo>
                <a:lnTo>
                  <a:pt x="1900463" y="2590281"/>
                </a:lnTo>
                <a:lnTo>
                  <a:pt x="1941940" y="2571050"/>
                </a:lnTo>
                <a:lnTo>
                  <a:pt x="1982643" y="2550473"/>
                </a:lnTo>
                <a:lnTo>
                  <a:pt x="2022545" y="2528579"/>
                </a:lnTo>
                <a:lnTo>
                  <a:pt x="2061617" y="2505397"/>
                </a:lnTo>
                <a:lnTo>
                  <a:pt x="2099829" y="2480956"/>
                </a:lnTo>
                <a:lnTo>
                  <a:pt x="2137155" y="2455283"/>
                </a:lnTo>
                <a:lnTo>
                  <a:pt x="2173563" y="2428409"/>
                </a:lnTo>
                <a:lnTo>
                  <a:pt x="2209027" y="2400360"/>
                </a:lnTo>
                <a:lnTo>
                  <a:pt x="2243518" y="2371166"/>
                </a:lnTo>
                <a:lnTo>
                  <a:pt x="2277006" y="2340856"/>
                </a:lnTo>
                <a:lnTo>
                  <a:pt x="2309464" y="2309458"/>
                </a:lnTo>
                <a:lnTo>
                  <a:pt x="2340863" y="2277001"/>
                </a:lnTo>
                <a:lnTo>
                  <a:pt x="2371174" y="2243512"/>
                </a:lnTo>
                <a:lnTo>
                  <a:pt x="2400368" y="2209022"/>
                </a:lnTo>
                <a:lnTo>
                  <a:pt x="2428417" y="2173559"/>
                </a:lnTo>
                <a:lnTo>
                  <a:pt x="2455292" y="2137150"/>
                </a:lnTo>
                <a:lnTo>
                  <a:pt x="2480965" y="2099826"/>
                </a:lnTo>
                <a:lnTo>
                  <a:pt x="2505407" y="2061613"/>
                </a:lnTo>
                <a:lnTo>
                  <a:pt x="2528589" y="2022542"/>
                </a:lnTo>
                <a:lnTo>
                  <a:pt x="2550483" y="1982640"/>
                </a:lnTo>
                <a:lnTo>
                  <a:pt x="2571060" y="1941937"/>
                </a:lnTo>
                <a:lnTo>
                  <a:pt x="2590292" y="1900461"/>
                </a:lnTo>
                <a:lnTo>
                  <a:pt x="2608149" y="1858240"/>
                </a:lnTo>
                <a:lnTo>
                  <a:pt x="2624604" y="1815303"/>
                </a:lnTo>
                <a:lnTo>
                  <a:pt x="2639628" y="1771678"/>
                </a:lnTo>
                <a:lnTo>
                  <a:pt x="2653191" y="1727396"/>
                </a:lnTo>
                <a:lnTo>
                  <a:pt x="2665267" y="1682483"/>
                </a:lnTo>
                <a:lnTo>
                  <a:pt x="2675825" y="1636968"/>
                </a:lnTo>
                <a:lnTo>
                  <a:pt x="2684837" y="1590881"/>
                </a:lnTo>
                <a:lnTo>
                  <a:pt x="2692274" y="1544250"/>
                </a:lnTo>
                <a:lnTo>
                  <a:pt x="2698109" y="1497103"/>
                </a:lnTo>
                <a:lnTo>
                  <a:pt x="2702312" y="1449469"/>
                </a:lnTo>
                <a:lnTo>
                  <a:pt x="2704855" y="1401376"/>
                </a:lnTo>
                <a:lnTo>
                  <a:pt x="2705709" y="1352854"/>
                </a:lnTo>
                <a:lnTo>
                  <a:pt x="2704855" y="1304331"/>
                </a:lnTo>
                <a:lnTo>
                  <a:pt x="2702312" y="1256238"/>
                </a:lnTo>
                <a:lnTo>
                  <a:pt x="2698109" y="1208604"/>
                </a:lnTo>
                <a:lnTo>
                  <a:pt x="2692274" y="1161456"/>
                </a:lnTo>
                <a:lnTo>
                  <a:pt x="2684837" y="1114824"/>
                </a:lnTo>
                <a:lnTo>
                  <a:pt x="2675825" y="1068736"/>
                </a:lnTo>
                <a:lnTo>
                  <a:pt x="2665267" y="1023221"/>
                </a:lnTo>
                <a:lnTo>
                  <a:pt x="2653191" y="978307"/>
                </a:lnTo>
                <a:lnTo>
                  <a:pt x="2639628" y="934024"/>
                </a:lnTo>
                <a:lnTo>
                  <a:pt x="2624604" y="890399"/>
                </a:lnTo>
                <a:lnTo>
                  <a:pt x="2608149" y="847462"/>
                </a:lnTo>
                <a:lnTo>
                  <a:pt x="2590292" y="805240"/>
                </a:lnTo>
                <a:lnTo>
                  <a:pt x="2571060" y="763764"/>
                </a:lnTo>
                <a:lnTo>
                  <a:pt x="2550483" y="723060"/>
                </a:lnTo>
                <a:lnTo>
                  <a:pt x="2528589" y="683158"/>
                </a:lnTo>
                <a:lnTo>
                  <a:pt x="2505407" y="644086"/>
                </a:lnTo>
                <a:lnTo>
                  <a:pt x="2480965" y="605874"/>
                </a:lnTo>
                <a:lnTo>
                  <a:pt x="2455292" y="568549"/>
                </a:lnTo>
                <a:lnTo>
                  <a:pt x="2428417" y="532140"/>
                </a:lnTo>
                <a:lnTo>
                  <a:pt x="2400368" y="496676"/>
                </a:lnTo>
                <a:lnTo>
                  <a:pt x="2371174" y="462186"/>
                </a:lnTo>
                <a:lnTo>
                  <a:pt x="2340863" y="428697"/>
                </a:lnTo>
                <a:lnTo>
                  <a:pt x="2309464" y="396239"/>
                </a:lnTo>
                <a:lnTo>
                  <a:pt x="2277006" y="364841"/>
                </a:lnTo>
                <a:lnTo>
                  <a:pt x="2243518" y="334531"/>
                </a:lnTo>
                <a:lnTo>
                  <a:pt x="2209027" y="305337"/>
                </a:lnTo>
                <a:lnTo>
                  <a:pt x="2173563" y="277288"/>
                </a:lnTo>
                <a:lnTo>
                  <a:pt x="2137155" y="250413"/>
                </a:lnTo>
                <a:lnTo>
                  <a:pt x="2099829" y="224741"/>
                </a:lnTo>
                <a:lnTo>
                  <a:pt x="2061617" y="200299"/>
                </a:lnTo>
                <a:lnTo>
                  <a:pt x="2022545" y="177117"/>
                </a:lnTo>
                <a:lnTo>
                  <a:pt x="1982643" y="155223"/>
                </a:lnTo>
                <a:lnTo>
                  <a:pt x="1941940" y="134646"/>
                </a:lnTo>
                <a:lnTo>
                  <a:pt x="1900463" y="115415"/>
                </a:lnTo>
                <a:lnTo>
                  <a:pt x="1858241" y="97558"/>
                </a:lnTo>
                <a:lnTo>
                  <a:pt x="1815304" y="81103"/>
                </a:lnTo>
                <a:lnTo>
                  <a:pt x="1771680" y="66080"/>
                </a:lnTo>
                <a:lnTo>
                  <a:pt x="1727397" y="52516"/>
                </a:lnTo>
                <a:lnTo>
                  <a:pt x="1682483" y="40441"/>
                </a:lnTo>
                <a:lnTo>
                  <a:pt x="1636969" y="29884"/>
                </a:lnTo>
                <a:lnTo>
                  <a:pt x="1590882" y="20872"/>
                </a:lnTo>
                <a:lnTo>
                  <a:pt x="1544250" y="13434"/>
                </a:lnTo>
                <a:lnTo>
                  <a:pt x="1497103" y="7599"/>
                </a:lnTo>
                <a:lnTo>
                  <a:pt x="1449469" y="3396"/>
                </a:lnTo>
                <a:lnTo>
                  <a:pt x="1401376" y="853"/>
                </a:lnTo>
                <a:lnTo>
                  <a:pt x="1352854" y="0"/>
                </a:lnTo>
                <a:close/>
              </a:path>
            </a:pathLst>
          </a:custGeom>
          <a:solidFill>
            <a:srgbClr val="008FD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object 11">
            <a:extLst>
              <a:ext uri="{FF2B5EF4-FFF2-40B4-BE49-F238E27FC236}">
                <a16:creationId xmlns:a16="http://schemas.microsoft.com/office/drawing/2014/main" id="{967C28F3-8FEE-4553-B807-F8F3B4361B6B}"/>
              </a:ext>
            </a:extLst>
          </p:cNvPr>
          <p:cNvSpPr txBox="1"/>
          <p:nvPr/>
        </p:nvSpPr>
        <p:spPr>
          <a:xfrm>
            <a:off x="8707042" y="3940679"/>
            <a:ext cx="1762125" cy="1090042"/>
          </a:xfrm>
          <a:prstGeom prst="rect">
            <a:avLst/>
          </a:prstGeom>
        </p:spPr>
        <p:txBody>
          <a:bodyPr vert="horz" wrap="square" lIns="0" tIns="12700" rIns="0" bIns="0" rtlCol="0">
            <a:spAutoFit/>
          </a:bodyPr>
          <a:lstStyle/>
          <a:p>
            <a:pPr marL="12065" marR="5080" lvl="0" indent="-635" algn="ctr" defTabSz="914400" rtl="0" eaLnBrk="1" fontAlgn="auto" latinLnBrk="0" hangingPunct="1">
              <a:lnSpc>
                <a:spcPct val="100000"/>
              </a:lnSpc>
              <a:spcBef>
                <a:spcPts val="100"/>
              </a:spcBef>
              <a:spcAft>
                <a:spcPts val="0"/>
              </a:spcAft>
              <a:buClrTx/>
              <a:buSzTx/>
              <a:buFontTx/>
              <a:buNone/>
              <a:tabLst/>
              <a:defRPr/>
            </a:pPr>
            <a:r>
              <a:rPr kumimoji="0" lang="en-GB" sz="1350" b="1" i="0" u="none" strike="noStrike" kern="1200" cap="none" spc="0" normalizeH="0" baseline="0" noProof="0">
                <a:ln>
                  <a:noFill/>
                </a:ln>
                <a:solidFill>
                  <a:srgbClr val="FFFFFF"/>
                </a:solidFill>
                <a:effectLst/>
                <a:uLnTx/>
                <a:uFillTx/>
                <a:latin typeface="Poppins"/>
                <a:ea typeface="+mn-ea"/>
                <a:cs typeface="Poppins"/>
              </a:rPr>
              <a:t>Helping community groups survive, to help young people thrive.</a:t>
            </a:r>
            <a:endParaRPr kumimoji="0" sz="1350" b="0" i="0" u="none" strike="noStrike" kern="1200" cap="none" spc="0" normalizeH="0" baseline="0" noProof="0">
              <a:ln>
                <a:noFill/>
              </a:ln>
              <a:solidFill>
                <a:prstClr val="black"/>
              </a:solidFill>
              <a:effectLst/>
              <a:uLnTx/>
              <a:uFillTx/>
              <a:latin typeface="Poppins"/>
              <a:ea typeface="+mn-ea"/>
              <a:cs typeface="Poppins"/>
            </a:endParaRPr>
          </a:p>
        </p:txBody>
      </p:sp>
      <p:sp>
        <p:nvSpPr>
          <p:cNvPr id="18" name="Rectangle 17">
            <a:extLst>
              <a:ext uri="{FF2B5EF4-FFF2-40B4-BE49-F238E27FC236}">
                <a16:creationId xmlns:a16="http://schemas.microsoft.com/office/drawing/2014/main" id="{DBD16047-5C41-43B2-9AB9-68EEE2344709}"/>
              </a:ext>
            </a:extLst>
          </p:cNvPr>
          <p:cNvSpPr/>
          <p:nvPr/>
        </p:nvSpPr>
        <p:spPr>
          <a:xfrm>
            <a:off x="8134971" y="1026710"/>
            <a:ext cx="1654980" cy="309543"/>
          </a:xfrm>
          <a:prstGeom prst="rect">
            <a:avLst/>
          </a:prstGeom>
          <a:solidFill>
            <a:srgbClr val="FBD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i="0" u="none" strike="noStrike" kern="1200" cap="none" spc="0" normalizeH="0" baseline="0" noProof="0">
                <a:ln>
                  <a:noFill/>
                </a:ln>
                <a:solidFill>
                  <a:srgbClr val="008FD0"/>
                </a:solidFill>
                <a:effectLst/>
                <a:uLnTx/>
                <a:uFillTx/>
                <a:latin typeface="Poppins SemiBold" panose="00000700000000000000" pitchFamily="2" charset="0"/>
                <a:cs typeface="Poppins SemiBold" panose="00000700000000000000" pitchFamily="2" charset="0"/>
              </a:rPr>
              <a:t>Our vision</a:t>
            </a:r>
          </a:p>
        </p:txBody>
      </p:sp>
      <p:sp>
        <p:nvSpPr>
          <p:cNvPr id="19" name="Rectangle 18">
            <a:extLst>
              <a:ext uri="{FF2B5EF4-FFF2-40B4-BE49-F238E27FC236}">
                <a16:creationId xmlns:a16="http://schemas.microsoft.com/office/drawing/2014/main" id="{8CD812C8-3431-4FB0-A509-7AFB39433DE5}"/>
              </a:ext>
            </a:extLst>
          </p:cNvPr>
          <p:cNvSpPr/>
          <p:nvPr/>
        </p:nvSpPr>
        <p:spPr>
          <a:xfrm>
            <a:off x="8134970" y="3568513"/>
            <a:ext cx="1654981" cy="309543"/>
          </a:xfrm>
          <a:prstGeom prst="rect">
            <a:avLst/>
          </a:prstGeom>
          <a:solidFill>
            <a:srgbClr val="FBD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i="0" u="none" strike="noStrike" kern="1200" cap="none" spc="0" normalizeH="0" baseline="0" noProof="0">
                <a:ln>
                  <a:noFill/>
                </a:ln>
                <a:solidFill>
                  <a:srgbClr val="008FD0"/>
                </a:solidFill>
                <a:effectLst/>
                <a:uLnTx/>
                <a:uFillTx/>
                <a:latin typeface="Poppins SemiBold" panose="00000700000000000000" pitchFamily="2" charset="0"/>
                <a:cs typeface="Poppins SemiBold" panose="00000700000000000000" pitchFamily="2" charset="0"/>
              </a:rPr>
              <a:t>Our purpose</a:t>
            </a:r>
          </a:p>
        </p:txBody>
      </p:sp>
      <p:sp>
        <p:nvSpPr>
          <p:cNvPr id="20" name="object 4">
            <a:extLst>
              <a:ext uri="{FF2B5EF4-FFF2-40B4-BE49-F238E27FC236}">
                <a16:creationId xmlns:a16="http://schemas.microsoft.com/office/drawing/2014/main" id="{40E73909-3B34-4BDA-865D-B3F2ED08F8CC}"/>
              </a:ext>
            </a:extLst>
          </p:cNvPr>
          <p:cNvSpPr/>
          <p:nvPr/>
        </p:nvSpPr>
        <p:spPr>
          <a:xfrm>
            <a:off x="633399" y="1183913"/>
            <a:ext cx="2730781" cy="497840"/>
          </a:xfrm>
          <a:custGeom>
            <a:avLst/>
            <a:gdLst/>
            <a:ahLst/>
            <a:cxnLst/>
            <a:rect l="l" t="t" r="r" b="b"/>
            <a:pathLst>
              <a:path w="2395855" h="497839">
                <a:moveTo>
                  <a:pt x="0" y="497649"/>
                </a:moveTo>
                <a:lnTo>
                  <a:pt x="2395804" y="497649"/>
                </a:lnTo>
                <a:lnTo>
                  <a:pt x="2395804" y="0"/>
                </a:lnTo>
                <a:lnTo>
                  <a:pt x="0" y="0"/>
                </a:lnTo>
                <a:lnTo>
                  <a:pt x="0" y="497649"/>
                </a:lnTo>
                <a:close/>
              </a:path>
            </a:pathLst>
          </a:custGeom>
          <a:solidFill>
            <a:srgbClr val="008FD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object 5">
            <a:extLst>
              <a:ext uri="{FF2B5EF4-FFF2-40B4-BE49-F238E27FC236}">
                <a16:creationId xmlns:a16="http://schemas.microsoft.com/office/drawing/2014/main" id="{BCEB1BCA-4A51-4E15-8264-4F7EBFE34285}"/>
              </a:ext>
            </a:extLst>
          </p:cNvPr>
          <p:cNvSpPr/>
          <p:nvPr/>
        </p:nvSpPr>
        <p:spPr>
          <a:xfrm>
            <a:off x="633399" y="651834"/>
            <a:ext cx="4053761" cy="551815"/>
          </a:xfrm>
          <a:custGeom>
            <a:avLst/>
            <a:gdLst/>
            <a:ahLst/>
            <a:cxnLst/>
            <a:rect l="l" t="t" r="r" b="b"/>
            <a:pathLst>
              <a:path w="2675254" h="551814">
                <a:moveTo>
                  <a:pt x="0" y="551649"/>
                </a:moveTo>
                <a:lnTo>
                  <a:pt x="2674950" y="551649"/>
                </a:lnTo>
                <a:lnTo>
                  <a:pt x="2674950" y="0"/>
                </a:lnTo>
                <a:lnTo>
                  <a:pt x="0" y="0"/>
                </a:lnTo>
                <a:lnTo>
                  <a:pt x="0" y="551649"/>
                </a:lnTo>
                <a:close/>
              </a:path>
            </a:pathLst>
          </a:custGeom>
          <a:solidFill>
            <a:srgbClr val="008FD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object 6">
            <a:extLst>
              <a:ext uri="{FF2B5EF4-FFF2-40B4-BE49-F238E27FC236}">
                <a16:creationId xmlns:a16="http://schemas.microsoft.com/office/drawing/2014/main" id="{5ECFEB15-1423-44D7-9C11-14CB049006BD}"/>
              </a:ext>
            </a:extLst>
          </p:cNvPr>
          <p:cNvSpPr txBox="1">
            <a:spLocks/>
          </p:cNvSpPr>
          <p:nvPr/>
        </p:nvSpPr>
        <p:spPr>
          <a:xfrm>
            <a:off x="737062" y="638420"/>
            <a:ext cx="4053761" cy="1010661"/>
          </a:xfrm>
          <a:prstGeom prst="rect">
            <a:avLst/>
          </a:prstGeom>
        </p:spPr>
        <p:txBody>
          <a:bodyPr vert="horz" wrap="square" lIns="0" tIns="10033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marR="5080" lvl="0" indent="0" algn="l" defTabSz="914400" rtl="0" eaLnBrk="1" fontAlgn="auto" latinLnBrk="0" hangingPunct="1">
              <a:lnSpc>
                <a:spcPts val="3500"/>
              </a:lnSpc>
              <a:spcBef>
                <a:spcPts val="790"/>
              </a:spcBef>
              <a:spcAft>
                <a:spcPts val="0"/>
              </a:spcAft>
              <a:buClrTx/>
              <a:buSzTx/>
              <a:buFontTx/>
              <a:buNone/>
              <a:tabLst/>
              <a:defRPr/>
            </a:pPr>
            <a:r>
              <a:rPr kumimoji="0" lang="en-GB" sz="3450" b="1" i="0" u="none" strike="noStrike" kern="1200" cap="none" spc="20" normalizeH="0" baseline="0" noProof="0">
                <a:ln>
                  <a:noFill/>
                </a:ln>
                <a:solidFill>
                  <a:prstClr val="white"/>
                </a:solidFill>
                <a:effectLst/>
                <a:uLnTx/>
                <a:uFillTx/>
                <a:latin typeface="Poppins"/>
                <a:ea typeface="+mj-ea"/>
                <a:cs typeface="Poppins"/>
              </a:rPr>
              <a:t>Reach. Include.</a:t>
            </a:r>
            <a:br>
              <a:rPr kumimoji="0" lang="en-GB" sz="3450" b="1" i="0" u="none" strike="noStrike" kern="1200" cap="none" spc="20" normalizeH="0" baseline="0" noProof="0">
                <a:ln>
                  <a:noFill/>
                </a:ln>
                <a:solidFill>
                  <a:prstClr val="white"/>
                </a:solidFill>
                <a:effectLst/>
                <a:uLnTx/>
                <a:uFillTx/>
                <a:latin typeface="Poppins"/>
                <a:ea typeface="+mj-ea"/>
                <a:cs typeface="Poppins"/>
              </a:rPr>
            </a:br>
            <a:r>
              <a:rPr kumimoji="0" lang="en-GB" sz="3450" b="1" i="0" u="none" strike="noStrike" kern="1200" cap="none" spc="20" normalizeH="0" baseline="0" noProof="0">
                <a:ln>
                  <a:noFill/>
                </a:ln>
                <a:solidFill>
                  <a:srgbClr val="FBD82E"/>
                </a:solidFill>
                <a:effectLst/>
                <a:uLnTx/>
                <a:uFillTx/>
                <a:latin typeface="Poppins"/>
                <a:ea typeface="+mj-ea"/>
                <a:cs typeface="Poppins"/>
              </a:rPr>
              <a:t>Empower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413" y="0"/>
            <a:ext cx="12170779" cy="683878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0319143" y="5638837"/>
            <a:ext cx="1310398" cy="616635"/>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635436" y="640542"/>
            <a:ext cx="3819118" cy="552844"/>
          </a:xfrm>
          <a:prstGeom prst="rect">
            <a:avLst/>
          </a:prstGeom>
          <a:solidFill>
            <a:srgbClr val="008FD0"/>
          </a:solidFill>
        </p:spPr>
        <p:txBody>
          <a:bodyPr vert="horz" wrap="square" lIns="0" tIns="91440" rIns="0" bIns="0" rtlCol="0">
            <a:spAutoFit/>
          </a:bodyPr>
          <a:lstStyle/>
          <a:p>
            <a:pPr marL="149225" marR="124460">
              <a:lnSpc>
                <a:spcPts val="3500"/>
              </a:lnSpc>
              <a:spcBef>
                <a:spcPts val="720"/>
              </a:spcBef>
            </a:pPr>
            <a:r>
              <a:rPr lang="en-GB" spc="20"/>
              <a:t>The Clubhouse</a:t>
            </a:r>
            <a:endParaRPr spc="20">
              <a:solidFill>
                <a:srgbClr val="FFED00"/>
              </a:solidFill>
            </a:endParaRPr>
          </a:p>
        </p:txBody>
      </p:sp>
      <p:sp>
        <p:nvSpPr>
          <p:cNvPr id="7" name="object 7"/>
          <p:cNvSpPr txBox="1"/>
          <p:nvPr/>
        </p:nvSpPr>
        <p:spPr>
          <a:xfrm>
            <a:off x="5211914" y="2876341"/>
            <a:ext cx="1762125" cy="1122680"/>
          </a:xfrm>
          <a:prstGeom prst="rect">
            <a:avLst/>
          </a:prstGeom>
        </p:spPr>
        <p:txBody>
          <a:bodyPr vert="horz" wrap="square" lIns="0" tIns="12700" rIns="0" bIns="0" rtlCol="0">
            <a:spAutoFit/>
          </a:bodyPr>
          <a:lstStyle/>
          <a:p>
            <a:pPr marL="12700" marR="5080" indent="-635" algn="ctr">
              <a:lnSpc>
                <a:spcPct val="100000"/>
              </a:lnSpc>
              <a:spcBef>
                <a:spcPts val="100"/>
              </a:spcBef>
            </a:pPr>
            <a:r>
              <a:rPr sz="1200" b="1">
                <a:solidFill>
                  <a:srgbClr val="FFFFFF"/>
                </a:solidFill>
                <a:latin typeface="Poppins"/>
                <a:cs typeface="Poppins"/>
              </a:rPr>
              <a:t>Girls had a more  positive perception of  themselves,</a:t>
            </a:r>
            <a:r>
              <a:rPr sz="1200" b="1" spc="-85">
                <a:solidFill>
                  <a:srgbClr val="FFFFFF"/>
                </a:solidFill>
                <a:latin typeface="Poppins"/>
                <a:cs typeface="Poppins"/>
              </a:rPr>
              <a:t> </a:t>
            </a:r>
            <a:r>
              <a:rPr sz="1200" b="1">
                <a:solidFill>
                  <a:srgbClr val="FFFFFF"/>
                </a:solidFill>
                <a:latin typeface="Poppins"/>
                <a:cs typeface="Poppins"/>
              </a:rPr>
              <a:t>including  feeling less of</a:t>
            </a:r>
            <a:r>
              <a:rPr sz="1200" b="1" spc="-75">
                <a:solidFill>
                  <a:srgbClr val="FFFFFF"/>
                </a:solidFill>
                <a:latin typeface="Poppins"/>
                <a:cs typeface="Poppins"/>
              </a:rPr>
              <a:t> </a:t>
            </a:r>
            <a:r>
              <a:rPr sz="1200" b="1">
                <a:solidFill>
                  <a:srgbClr val="FFFFFF"/>
                </a:solidFill>
                <a:latin typeface="Poppins"/>
                <a:cs typeface="Poppins"/>
              </a:rPr>
              <a:t>a</a:t>
            </a:r>
            <a:r>
              <a:rPr sz="1200" b="1" spc="-25">
                <a:solidFill>
                  <a:srgbClr val="FFFFFF"/>
                </a:solidFill>
                <a:latin typeface="Poppins"/>
                <a:cs typeface="Poppins"/>
              </a:rPr>
              <a:t> </a:t>
            </a:r>
            <a:r>
              <a:rPr sz="1200" b="1">
                <a:solidFill>
                  <a:srgbClr val="FFFFFF"/>
                </a:solidFill>
                <a:latin typeface="Poppins"/>
                <a:cs typeface="Poppins"/>
              </a:rPr>
              <a:t>failure  and being happy with  who they</a:t>
            </a:r>
            <a:r>
              <a:rPr sz="1200" b="1" spc="-15">
                <a:solidFill>
                  <a:srgbClr val="FFFFFF"/>
                </a:solidFill>
                <a:latin typeface="Poppins"/>
                <a:cs typeface="Poppins"/>
              </a:rPr>
              <a:t> </a:t>
            </a:r>
            <a:r>
              <a:rPr sz="1200" b="1">
                <a:solidFill>
                  <a:srgbClr val="FFFFFF"/>
                </a:solidFill>
                <a:latin typeface="Poppins"/>
                <a:cs typeface="Poppins"/>
              </a:rPr>
              <a:t>are</a:t>
            </a:r>
            <a:endParaRPr sz="1200">
              <a:latin typeface="Poppins"/>
              <a:cs typeface="Poppins"/>
            </a:endParaRPr>
          </a:p>
        </p:txBody>
      </p:sp>
      <p:pic>
        <p:nvPicPr>
          <p:cNvPr id="5" name="Picture 4">
            <a:extLst>
              <a:ext uri="{FF2B5EF4-FFF2-40B4-BE49-F238E27FC236}">
                <a16:creationId xmlns:a16="http://schemas.microsoft.com/office/drawing/2014/main" id="{4DB007FB-984F-40EC-8367-EC4AC1CEC409}"/>
              </a:ext>
            </a:extLst>
          </p:cNvPr>
          <p:cNvPicPr>
            <a:picLocks noChangeAspect="1"/>
          </p:cNvPicPr>
          <p:nvPr/>
        </p:nvPicPr>
        <p:blipFill>
          <a:blip r:embed="rId4"/>
          <a:stretch>
            <a:fillRect/>
          </a:stretch>
        </p:blipFill>
        <p:spPr>
          <a:xfrm>
            <a:off x="1010653" y="1320114"/>
            <a:ext cx="8977958" cy="5357814"/>
          </a:xfrm>
          <a:prstGeom prst="rect">
            <a:avLst/>
          </a:prstGeom>
        </p:spPr>
      </p:pic>
      <p:sp>
        <p:nvSpPr>
          <p:cNvPr id="6" name="TextBox 5">
            <a:extLst>
              <a:ext uri="{FF2B5EF4-FFF2-40B4-BE49-F238E27FC236}">
                <a16:creationId xmlns:a16="http://schemas.microsoft.com/office/drawing/2014/main" id="{23A89CC8-2229-DC2B-45BB-F0E96D7E3D87}"/>
              </a:ext>
            </a:extLst>
          </p:cNvPr>
          <p:cNvSpPr txBox="1"/>
          <p:nvPr/>
        </p:nvSpPr>
        <p:spPr>
          <a:xfrm>
            <a:off x="7569724" y="461913"/>
            <a:ext cx="3638746" cy="553998"/>
          </a:xfrm>
          <a:prstGeom prst="rect">
            <a:avLst/>
          </a:prstGeom>
          <a:noFill/>
        </p:spPr>
        <p:txBody>
          <a:bodyPr wrap="square" rtlCol="0">
            <a:spAutoFit/>
          </a:bodyPr>
          <a:lstStyle/>
          <a:p>
            <a:r>
              <a:rPr lang="en-GB" sz="1500">
                <a:latin typeface="Poppins" panose="00000500000000000000" pitchFamily="2" charset="0"/>
                <a:cs typeface="Poppins" panose="00000500000000000000" pitchFamily="2" charset="0"/>
              </a:rPr>
              <a:t>Sported’s Organisational Strategy – </a:t>
            </a:r>
            <a:r>
              <a:rPr lang="en-GB" sz="1500">
                <a:latin typeface="Poppins" panose="00000500000000000000" pitchFamily="2" charset="0"/>
                <a:cs typeface="Poppins" panose="00000500000000000000" pitchFamily="2" charset="0"/>
                <a:hlinkClick r:id="rId5"/>
              </a:rPr>
              <a:t>Reach, Include, Empower 2021-2025</a:t>
            </a:r>
            <a:endParaRPr lang="en-GB" sz="1500">
              <a:latin typeface="Poppins" panose="00000500000000000000" pitchFamily="2" charset="0"/>
              <a:cs typeface="Poppins" panose="00000500000000000000" pitchFamily="2"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93" y="0"/>
            <a:ext cx="12193193" cy="6858000"/>
          </a:xfrm>
          <a:prstGeom prst="rect">
            <a:avLst/>
          </a:prstGeom>
          <a:blipFill>
            <a:blip r:embed="rId2" cstate="print"/>
            <a:stretch>
              <a:fillRect/>
            </a:stretch>
          </a:blipFill>
        </p:spPr>
        <p:txBody>
          <a:bodyPr wrap="square" lIns="0" tIns="0" rIns="0" bIns="0" rtlCol="0"/>
          <a:lstStyle/>
          <a:p>
            <a:endParaRPr lang="en-GB"/>
          </a:p>
        </p:txBody>
      </p:sp>
      <p:sp>
        <p:nvSpPr>
          <p:cNvPr id="3" name="object 3"/>
          <p:cNvSpPr/>
          <p:nvPr/>
        </p:nvSpPr>
        <p:spPr>
          <a:xfrm>
            <a:off x="10336248" y="5672939"/>
            <a:ext cx="1250901" cy="547341"/>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637058" y="675005"/>
            <a:ext cx="2790000" cy="1007071"/>
          </a:xfrm>
          <a:prstGeom prst="rect">
            <a:avLst/>
          </a:prstGeom>
          <a:solidFill>
            <a:srgbClr val="FBD82E"/>
          </a:solidFill>
        </p:spPr>
        <p:txBody>
          <a:bodyPr vert="horz" wrap="square" lIns="0" tIns="91440" rIns="0" bIns="0" rtlCol="0">
            <a:spAutoFit/>
          </a:bodyPr>
          <a:lstStyle/>
          <a:p>
            <a:pPr marL="149225" marR="124460">
              <a:lnSpc>
                <a:spcPts val="3500"/>
              </a:lnSpc>
              <a:spcBef>
                <a:spcPts val="720"/>
              </a:spcBef>
            </a:pPr>
            <a:r>
              <a:rPr lang="en-GB" sz="3450" b="1" spc="20">
                <a:solidFill>
                  <a:schemeClr val="bg1"/>
                </a:solidFill>
                <a:latin typeface="Poppins" panose="00000500000000000000" pitchFamily="2" charset="0"/>
                <a:cs typeface="Poppins" panose="00000500000000000000" pitchFamily="2" charset="0"/>
              </a:rPr>
              <a:t>S</a:t>
            </a:r>
            <a:r>
              <a:rPr lang="en-GB" sz="3450" b="1" spc="15">
                <a:solidFill>
                  <a:schemeClr val="bg1"/>
                </a:solidFill>
                <a:latin typeface="Poppins" panose="00000500000000000000" pitchFamily="2" charset="0"/>
                <a:cs typeface="Poppins" panose="00000500000000000000" pitchFamily="2" charset="0"/>
              </a:rPr>
              <a:t>taff </a:t>
            </a:r>
            <a:br>
              <a:rPr lang="en-GB" sz="3450" b="1" spc="15">
                <a:solidFill>
                  <a:srgbClr val="1B8FD0"/>
                </a:solidFill>
                <a:latin typeface="Poppins" panose="00000500000000000000" pitchFamily="2" charset="0"/>
                <a:cs typeface="Poppins" panose="00000500000000000000" pitchFamily="2" charset="0"/>
              </a:rPr>
            </a:br>
            <a:r>
              <a:rPr lang="en-GB" sz="3450" b="1" spc="-20">
                <a:solidFill>
                  <a:srgbClr val="1B8FD0"/>
                </a:solidFill>
                <a:latin typeface="Poppins" panose="00000500000000000000" pitchFamily="2" charset="0"/>
                <a:cs typeface="Poppins" panose="00000500000000000000" pitchFamily="2" charset="0"/>
              </a:rPr>
              <a:t>benefits</a:t>
            </a:r>
            <a:endParaRPr lang="en-GB" sz="3450" b="1" spc="20">
              <a:solidFill>
                <a:srgbClr val="1B8FD0"/>
              </a:solidFill>
              <a:latin typeface="Poppins" panose="00000500000000000000" pitchFamily="2" charset="0"/>
              <a:cs typeface="Poppins" panose="00000500000000000000" pitchFamily="2" charset="0"/>
            </a:endParaRPr>
          </a:p>
        </p:txBody>
      </p:sp>
      <p:sp>
        <p:nvSpPr>
          <p:cNvPr id="6" name="object 6"/>
          <p:cNvSpPr txBox="1"/>
          <p:nvPr/>
        </p:nvSpPr>
        <p:spPr>
          <a:xfrm>
            <a:off x="7404595" y="818055"/>
            <a:ext cx="4411825" cy="4342214"/>
          </a:xfrm>
          <a:prstGeom prst="rect">
            <a:avLst/>
          </a:prstGeom>
        </p:spPr>
        <p:txBody>
          <a:bodyPr vert="horz" wrap="square" lIns="0" tIns="12700" rIns="0" bIns="0" rtlCol="0">
            <a:spAutoFit/>
          </a:bodyPr>
          <a:lstStyle/>
          <a:p>
            <a:pPr marL="12700" marR="139065" indent="33020" algn="r">
              <a:spcBef>
                <a:spcPts val="100"/>
              </a:spcBef>
            </a:pPr>
            <a:r>
              <a:rPr lang="en-GB" sz="1300" b="1">
                <a:solidFill>
                  <a:srgbClr val="FFFFFF"/>
                </a:solidFill>
                <a:latin typeface="Poppins" panose="00000500000000000000" pitchFamily="2" charset="0"/>
                <a:cs typeface="Poppins" panose="00000500000000000000" pitchFamily="2" charset="0"/>
              </a:rPr>
              <a:t>Flexible working </a:t>
            </a:r>
            <a:r>
              <a:rPr lang="en-GB" sz="1300">
                <a:solidFill>
                  <a:srgbClr val="FFFFFF"/>
                </a:solidFill>
                <a:latin typeface="Poppins" panose="00000500000000000000" pitchFamily="2" charset="0"/>
                <a:cs typeface="Poppins" panose="00000500000000000000" pitchFamily="2" charset="0"/>
              </a:rPr>
              <a:t>arrangements, including working from home and flexibility around caring responsibilities </a:t>
            </a:r>
          </a:p>
          <a:p>
            <a:pPr marL="12700" marR="139065" indent="33020" algn="r">
              <a:spcBef>
                <a:spcPts val="100"/>
              </a:spcBef>
            </a:pPr>
            <a:endParaRPr lang="en-GB" sz="1300">
              <a:solidFill>
                <a:srgbClr val="FFFFFF"/>
              </a:solidFill>
              <a:latin typeface="Poppins" panose="00000500000000000000" pitchFamily="2" charset="0"/>
              <a:cs typeface="Poppins" panose="00000500000000000000" pitchFamily="2" charset="0"/>
            </a:endParaRPr>
          </a:p>
          <a:p>
            <a:pPr marL="12700" marR="139065" indent="33020" algn="r">
              <a:spcBef>
                <a:spcPts val="100"/>
              </a:spcBef>
            </a:pPr>
            <a:r>
              <a:rPr lang="en-GB" sz="1300">
                <a:solidFill>
                  <a:srgbClr val="FFFFFF"/>
                </a:solidFill>
                <a:latin typeface="Poppins" panose="00000500000000000000" pitchFamily="2" charset="0"/>
                <a:cs typeface="Poppins" panose="00000500000000000000" pitchFamily="2" charset="0"/>
              </a:rPr>
              <a:t>A </a:t>
            </a:r>
            <a:r>
              <a:rPr lang="en-GB" sz="1300" b="1">
                <a:solidFill>
                  <a:srgbClr val="FFFFFF"/>
                </a:solidFill>
                <a:latin typeface="Poppins" panose="00000500000000000000" pitchFamily="2" charset="0"/>
                <a:cs typeface="Poppins" panose="00000500000000000000" pitchFamily="2" charset="0"/>
              </a:rPr>
              <a:t>confidential counselling</a:t>
            </a:r>
            <a:r>
              <a:rPr lang="en-GB" sz="1300">
                <a:solidFill>
                  <a:srgbClr val="FFFFFF"/>
                </a:solidFill>
                <a:latin typeface="Poppins" panose="00000500000000000000" pitchFamily="2" charset="0"/>
                <a:cs typeface="Poppins" panose="00000500000000000000" pitchFamily="2" charset="0"/>
              </a:rPr>
              <a:t> service is available to all employees free of charge</a:t>
            </a:r>
          </a:p>
          <a:p>
            <a:pPr marL="12700" marR="139065" indent="33020" algn="r">
              <a:spcBef>
                <a:spcPts val="100"/>
              </a:spcBef>
            </a:pPr>
            <a:endParaRPr lang="en-GB" sz="1300">
              <a:solidFill>
                <a:srgbClr val="FFFFFF"/>
              </a:solidFill>
              <a:latin typeface="Poppins" panose="00000500000000000000" pitchFamily="2" charset="0"/>
              <a:cs typeface="Poppins" panose="00000500000000000000" pitchFamily="2" charset="0"/>
            </a:endParaRPr>
          </a:p>
          <a:p>
            <a:pPr marL="12700" marR="139065" indent="33020" algn="r">
              <a:spcBef>
                <a:spcPts val="100"/>
              </a:spcBef>
            </a:pPr>
            <a:r>
              <a:rPr lang="en-GB" sz="1300" b="1">
                <a:solidFill>
                  <a:srgbClr val="FFFFFF"/>
                </a:solidFill>
                <a:latin typeface="Poppins" panose="00000500000000000000" pitchFamily="2" charset="0"/>
                <a:cs typeface="Poppins" panose="00000500000000000000" pitchFamily="2" charset="0"/>
              </a:rPr>
              <a:t>Annual leave entitlement of 25 days</a:t>
            </a:r>
            <a:r>
              <a:rPr lang="en-GB" sz="1300">
                <a:solidFill>
                  <a:srgbClr val="FFFFFF"/>
                </a:solidFill>
                <a:latin typeface="Poppins" panose="00000500000000000000" pitchFamily="2" charset="0"/>
                <a:cs typeface="Poppins" panose="00000500000000000000" pitchFamily="2" charset="0"/>
              </a:rPr>
              <a:t>, in addition to public holidays (pro-rata for part-time colleagues) increasing 1 day per year after 4 years</a:t>
            </a:r>
          </a:p>
          <a:p>
            <a:pPr marL="12700" marR="139065" indent="33020" algn="r">
              <a:spcBef>
                <a:spcPts val="100"/>
              </a:spcBef>
            </a:pPr>
            <a:endParaRPr lang="en-GB" sz="1300">
              <a:solidFill>
                <a:srgbClr val="FFFFFF"/>
              </a:solidFill>
              <a:latin typeface="Poppins" panose="00000500000000000000" pitchFamily="2" charset="0"/>
              <a:cs typeface="Poppins" panose="00000500000000000000" pitchFamily="2" charset="0"/>
            </a:endParaRPr>
          </a:p>
          <a:p>
            <a:pPr marL="12700" marR="139065" indent="33020" algn="r">
              <a:spcBef>
                <a:spcPts val="100"/>
              </a:spcBef>
            </a:pPr>
            <a:r>
              <a:rPr lang="en-GB" sz="1300">
                <a:solidFill>
                  <a:srgbClr val="FFFFFF"/>
                </a:solidFill>
                <a:latin typeface="Poppins" panose="00000500000000000000" pitchFamily="2" charset="0"/>
                <a:cs typeface="Poppins" panose="00000500000000000000" pitchFamily="2" charset="0"/>
              </a:rPr>
              <a:t>Access to a </a:t>
            </a:r>
            <a:r>
              <a:rPr lang="en-GB" sz="1300" b="1">
                <a:solidFill>
                  <a:srgbClr val="FFFFFF"/>
                </a:solidFill>
                <a:latin typeface="Poppins" panose="00000500000000000000" pitchFamily="2" charset="0"/>
                <a:cs typeface="Poppins" panose="00000500000000000000" pitchFamily="2" charset="0"/>
              </a:rPr>
              <a:t>Pension Scheme </a:t>
            </a:r>
            <a:r>
              <a:rPr lang="en-GB" sz="1300">
                <a:solidFill>
                  <a:srgbClr val="FFFFFF"/>
                </a:solidFill>
                <a:latin typeface="Poppins" panose="00000500000000000000" pitchFamily="2" charset="0"/>
                <a:cs typeface="Poppins" panose="00000500000000000000" pitchFamily="2" charset="0"/>
              </a:rPr>
              <a:t>to give you peace of mind </a:t>
            </a:r>
          </a:p>
          <a:p>
            <a:pPr marL="12700" marR="139065" indent="33020" algn="r">
              <a:spcBef>
                <a:spcPts val="100"/>
              </a:spcBef>
            </a:pPr>
            <a:endParaRPr lang="en-GB" sz="1300">
              <a:solidFill>
                <a:srgbClr val="FFFFFF"/>
              </a:solidFill>
              <a:latin typeface="Poppins" panose="00000500000000000000" pitchFamily="2" charset="0"/>
              <a:cs typeface="Poppins" panose="00000500000000000000" pitchFamily="2" charset="0"/>
            </a:endParaRPr>
          </a:p>
          <a:p>
            <a:pPr marL="12700" marR="139065" indent="33020" algn="r">
              <a:spcBef>
                <a:spcPts val="100"/>
              </a:spcBef>
            </a:pPr>
            <a:r>
              <a:rPr lang="en-GB" sz="1300">
                <a:solidFill>
                  <a:srgbClr val="FFFFFF"/>
                </a:solidFill>
                <a:latin typeface="Poppins" panose="00000500000000000000" pitchFamily="2" charset="0"/>
                <a:cs typeface="Poppins" panose="00000500000000000000" pitchFamily="2" charset="0"/>
              </a:rPr>
              <a:t>A Sported </a:t>
            </a:r>
            <a:r>
              <a:rPr lang="en-GB" sz="1300" b="1">
                <a:solidFill>
                  <a:srgbClr val="FFFFFF"/>
                </a:solidFill>
                <a:latin typeface="Poppins" panose="00000500000000000000" pitchFamily="2" charset="0"/>
                <a:cs typeface="Poppins" panose="00000500000000000000" pitchFamily="2" charset="0"/>
              </a:rPr>
              <a:t>‘Culture Club’ </a:t>
            </a:r>
            <a:r>
              <a:rPr lang="en-GB" sz="1300">
                <a:solidFill>
                  <a:srgbClr val="FFFFFF"/>
                </a:solidFill>
                <a:latin typeface="Poppins" panose="00000500000000000000" pitchFamily="2" charset="0"/>
                <a:cs typeface="Poppins" panose="00000500000000000000" pitchFamily="2" charset="0"/>
              </a:rPr>
              <a:t>made up of six members of staff, who come together to discuss Sported staff culture, issues and promote innovation</a:t>
            </a:r>
          </a:p>
          <a:p>
            <a:pPr marL="12700" marR="139065" indent="33020" algn="r">
              <a:spcBef>
                <a:spcPts val="100"/>
              </a:spcBef>
            </a:pPr>
            <a:endParaRPr lang="en-GB" sz="1300">
              <a:solidFill>
                <a:srgbClr val="FFFFFF"/>
              </a:solidFill>
              <a:latin typeface="Poppins" panose="00000500000000000000" pitchFamily="2" charset="0"/>
              <a:cs typeface="Poppins" panose="00000500000000000000" pitchFamily="2" charset="0"/>
            </a:endParaRPr>
          </a:p>
          <a:p>
            <a:pPr marL="12700" marR="139065" indent="33020" algn="r">
              <a:spcBef>
                <a:spcPts val="100"/>
              </a:spcBef>
            </a:pPr>
            <a:r>
              <a:rPr lang="en-GB" sz="1300" b="1">
                <a:solidFill>
                  <a:schemeClr val="bg1"/>
                </a:solidFill>
                <a:latin typeface="Poppins" panose="00000500000000000000" pitchFamily="2" charset="0"/>
                <a:cs typeface="Poppins" panose="00000500000000000000" pitchFamily="2" charset="0"/>
              </a:rPr>
              <a:t>‘Learning Lunch’, </a:t>
            </a:r>
            <a:r>
              <a:rPr lang="en-GB" sz="1300">
                <a:solidFill>
                  <a:schemeClr val="bg1"/>
                </a:solidFill>
                <a:latin typeface="Poppins" panose="00000500000000000000" pitchFamily="2" charset="0"/>
                <a:cs typeface="Poppins" panose="00000500000000000000" pitchFamily="2" charset="0"/>
              </a:rPr>
              <a:t>a timetable of in-house virtual training sessions where staff learn from each other on a variety of subjects related to our work</a:t>
            </a:r>
            <a:endParaRPr sz="1300">
              <a:latin typeface="Poppins" panose="00000500000000000000" pitchFamily="2" charset="0"/>
              <a:cs typeface="Poppins" panose="00000500000000000000" pitchFamily="2" charset="0"/>
            </a:endParaRPr>
          </a:p>
        </p:txBody>
      </p:sp>
      <p:sp>
        <p:nvSpPr>
          <p:cNvPr id="7" name="object 7"/>
          <p:cNvSpPr/>
          <p:nvPr/>
        </p:nvSpPr>
        <p:spPr>
          <a:xfrm>
            <a:off x="4361940" y="705587"/>
            <a:ext cx="2790000" cy="2790000"/>
          </a:xfrm>
          <a:custGeom>
            <a:avLst/>
            <a:gdLst/>
            <a:ahLst/>
            <a:cxnLst/>
            <a:rect l="l" t="t" r="r" b="b"/>
            <a:pathLst>
              <a:path w="2705734" h="2705735">
                <a:moveTo>
                  <a:pt x="1352854" y="0"/>
                </a:moveTo>
                <a:lnTo>
                  <a:pt x="1304332" y="853"/>
                </a:lnTo>
                <a:lnTo>
                  <a:pt x="1256240" y="3396"/>
                </a:lnTo>
                <a:lnTo>
                  <a:pt x="1208606" y="7599"/>
                </a:lnTo>
                <a:lnTo>
                  <a:pt x="1161459" y="13434"/>
                </a:lnTo>
                <a:lnTo>
                  <a:pt x="1114827" y="20872"/>
                </a:lnTo>
                <a:lnTo>
                  <a:pt x="1068740" y="29884"/>
                </a:lnTo>
                <a:lnTo>
                  <a:pt x="1023225" y="40441"/>
                </a:lnTo>
                <a:lnTo>
                  <a:pt x="978312" y="52516"/>
                </a:lnTo>
                <a:lnTo>
                  <a:pt x="934029" y="66080"/>
                </a:lnTo>
                <a:lnTo>
                  <a:pt x="890404" y="81103"/>
                </a:lnTo>
                <a:lnTo>
                  <a:pt x="847467" y="97558"/>
                </a:lnTo>
                <a:lnTo>
                  <a:pt x="805246" y="115415"/>
                </a:lnTo>
                <a:lnTo>
                  <a:pt x="763769" y="134646"/>
                </a:lnTo>
                <a:lnTo>
                  <a:pt x="723065" y="155223"/>
                </a:lnTo>
                <a:lnTo>
                  <a:pt x="683163" y="177117"/>
                </a:lnTo>
                <a:lnTo>
                  <a:pt x="644092" y="200299"/>
                </a:lnTo>
                <a:lnTo>
                  <a:pt x="605879" y="224741"/>
                </a:lnTo>
                <a:lnTo>
                  <a:pt x="568554" y="250413"/>
                </a:lnTo>
                <a:lnTo>
                  <a:pt x="532145" y="277288"/>
                </a:lnTo>
                <a:lnTo>
                  <a:pt x="496681" y="305337"/>
                </a:lnTo>
                <a:lnTo>
                  <a:pt x="462191" y="334531"/>
                </a:lnTo>
                <a:lnTo>
                  <a:pt x="428702" y="364841"/>
                </a:lnTo>
                <a:lnTo>
                  <a:pt x="396244" y="396239"/>
                </a:lnTo>
                <a:lnTo>
                  <a:pt x="364846" y="428697"/>
                </a:lnTo>
                <a:lnTo>
                  <a:pt x="334535" y="462186"/>
                </a:lnTo>
                <a:lnTo>
                  <a:pt x="305341" y="496676"/>
                </a:lnTo>
                <a:lnTo>
                  <a:pt x="277292" y="532140"/>
                </a:lnTo>
                <a:lnTo>
                  <a:pt x="250417" y="568549"/>
                </a:lnTo>
                <a:lnTo>
                  <a:pt x="224744" y="605874"/>
                </a:lnTo>
                <a:lnTo>
                  <a:pt x="200302" y="644086"/>
                </a:lnTo>
                <a:lnTo>
                  <a:pt x="177120" y="683158"/>
                </a:lnTo>
                <a:lnTo>
                  <a:pt x="155226" y="723060"/>
                </a:lnTo>
                <a:lnTo>
                  <a:pt x="134649" y="763764"/>
                </a:lnTo>
                <a:lnTo>
                  <a:pt x="115417" y="805240"/>
                </a:lnTo>
                <a:lnTo>
                  <a:pt x="97559" y="847462"/>
                </a:lnTo>
                <a:lnTo>
                  <a:pt x="81104" y="890399"/>
                </a:lnTo>
                <a:lnTo>
                  <a:pt x="66081" y="934024"/>
                </a:lnTo>
                <a:lnTo>
                  <a:pt x="52517" y="978307"/>
                </a:lnTo>
                <a:lnTo>
                  <a:pt x="40442" y="1023221"/>
                </a:lnTo>
                <a:lnTo>
                  <a:pt x="29884" y="1068736"/>
                </a:lnTo>
                <a:lnTo>
                  <a:pt x="20872" y="1114824"/>
                </a:lnTo>
                <a:lnTo>
                  <a:pt x="13434" y="1161456"/>
                </a:lnTo>
                <a:lnTo>
                  <a:pt x="7599" y="1208604"/>
                </a:lnTo>
                <a:lnTo>
                  <a:pt x="3396" y="1256238"/>
                </a:lnTo>
                <a:lnTo>
                  <a:pt x="853" y="1304331"/>
                </a:lnTo>
                <a:lnTo>
                  <a:pt x="0" y="1352854"/>
                </a:lnTo>
                <a:lnTo>
                  <a:pt x="853" y="1401376"/>
                </a:lnTo>
                <a:lnTo>
                  <a:pt x="3396" y="1449469"/>
                </a:lnTo>
                <a:lnTo>
                  <a:pt x="7599" y="1497103"/>
                </a:lnTo>
                <a:lnTo>
                  <a:pt x="13434" y="1544250"/>
                </a:lnTo>
                <a:lnTo>
                  <a:pt x="20872" y="1590881"/>
                </a:lnTo>
                <a:lnTo>
                  <a:pt x="29884" y="1636968"/>
                </a:lnTo>
                <a:lnTo>
                  <a:pt x="40442" y="1682483"/>
                </a:lnTo>
                <a:lnTo>
                  <a:pt x="52517" y="1727396"/>
                </a:lnTo>
                <a:lnTo>
                  <a:pt x="66081" y="1771678"/>
                </a:lnTo>
                <a:lnTo>
                  <a:pt x="81104" y="1815303"/>
                </a:lnTo>
                <a:lnTo>
                  <a:pt x="97559" y="1858240"/>
                </a:lnTo>
                <a:lnTo>
                  <a:pt x="115417" y="1900461"/>
                </a:lnTo>
                <a:lnTo>
                  <a:pt x="134649" y="1941937"/>
                </a:lnTo>
                <a:lnTo>
                  <a:pt x="155226" y="1982640"/>
                </a:lnTo>
                <a:lnTo>
                  <a:pt x="177120" y="2022542"/>
                </a:lnTo>
                <a:lnTo>
                  <a:pt x="200302" y="2061613"/>
                </a:lnTo>
                <a:lnTo>
                  <a:pt x="224744" y="2099826"/>
                </a:lnTo>
                <a:lnTo>
                  <a:pt x="250417" y="2137150"/>
                </a:lnTo>
                <a:lnTo>
                  <a:pt x="277292" y="2173559"/>
                </a:lnTo>
                <a:lnTo>
                  <a:pt x="305341" y="2209022"/>
                </a:lnTo>
                <a:lnTo>
                  <a:pt x="334535" y="2243512"/>
                </a:lnTo>
                <a:lnTo>
                  <a:pt x="364846" y="2277001"/>
                </a:lnTo>
                <a:lnTo>
                  <a:pt x="396244" y="2309458"/>
                </a:lnTo>
                <a:lnTo>
                  <a:pt x="428702" y="2340856"/>
                </a:lnTo>
                <a:lnTo>
                  <a:pt x="462191" y="2371166"/>
                </a:lnTo>
                <a:lnTo>
                  <a:pt x="496681" y="2400360"/>
                </a:lnTo>
                <a:lnTo>
                  <a:pt x="532145" y="2428409"/>
                </a:lnTo>
                <a:lnTo>
                  <a:pt x="568554" y="2455283"/>
                </a:lnTo>
                <a:lnTo>
                  <a:pt x="605879" y="2480956"/>
                </a:lnTo>
                <a:lnTo>
                  <a:pt x="644092" y="2505397"/>
                </a:lnTo>
                <a:lnTo>
                  <a:pt x="683163" y="2528579"/>
                </a:lnTo>
                <a:lnTo>
                  <a:pt x="723065" y="2550473"/>
                </a:lnTo>
                <a:lnTo>
                  <a:pt x="763769" y="2571050"/>
                </a:lnTo>
                <a:lnTo>
                  <a:pt x="805246" y="2590281"/>
                </a:lnTo>
                <a:lnTo>
                  <a:pt x="847467" y="2608138"/>
                </a:lnTo>
                <a:lnTo>
                  <a:pt x="890404" y="2624593"/>
                </a:lnTo>
                <a:lnTo>
                  <a:pt x="934029" y="2639616"/>
                </a:lnTo>
                <a:lnTo>
                  <a:pt x="978312" y="2653180"/>
                </a:lnTo>
                <a:lnTo>
                  <a:pt x="1023225" y="2665255"/>
                </a:lnTo>
                <a:lnTo>
                  <a:pt x="1068740" y="2675812"/>
                </a:lnTo>
                <a:lnTo>
                  <a:pt x="1114827" y="2684824"/>
                </a:lnTo>
                <a:lnTo>
                  <a:pt x="1161459" y="2692262"/>
                </a:lnTo>
                <a:lnTo>
                  <a:pt x="1208606" y="2698097"/>
                </a:lnTo>
                <a:lnTo>
                  <a:pt x="1256240" y="2702300"/>
                </a:lnTo>
                <a:lnTo>
                  <a:pt x="1304332" y="2704842"/>
                </a:lnTo>
                <a:lnTo>
                  <a:pt x="1352854" y="2705696"/>
                </a:lnTo>
                <a:lnTo>
                  <a:pt x="1401376" y="2704842"/>
                </a:lnTo>
                <a:lnTo>
                  <a:pt x="1449469" y="2702300"/>
                </a:lnTo>
                <a:lnTo>
                  <a:pt x="1497103" y="2698097"/>
                </a:lnTo>
                <a:lnTo>
                  <a:pt x="1544250" y="2692262"/>
                </a:lnTo>
                <a:lnTo>
                  <a:pt x="1590882" y="2684824"/>
                </a:lnTo>
                <a:lnTo>
                  <a:pt x="1636969" y="2675812"/>
                </a:lnTo>
                <a:lnTo>
                  <a:pt x="1682483" y="2665255"/>
                </a:lnTo>
                <a:lnTo>
                  <a:pt x="1727397" y="2653180"/>
                </a:lnTo>
                <a:lnTo>
                  <a:pt x="1771680" y="2639616"/>
                </a:lnTo>
                <a:lnTo>
                  <a:pt x="1815304" y="2624593"/>
                </a:lnTo>
                <a:lnTo>
                  <a:pt x="1858241" y="2608138"/>
                </a:lnTo>
                <a:lnTo>
                  <a:pt x="1900463" y="2590281"/>
                </a:lnTo>
                <a:lnTo>
                  <a:pt x="1941940" y="2571050"/>
                </a:lnTo>
                <a:lnTo>
                  <a:pt x="1982643" y="2550473"/>
                </a:lnTo>
                <a:lnTo>
                  <a:pt x="2022545" y="2528579"/>
                </a:lnTo>
                <a:lnTo>
                  <a:pt x="2061617" y="2505397"/>
                </a:lnTo>
                <a:lnTo>
                  <a:pt x="2099829" y="2480956"/>
                </a:lnTo>
                <a:lnTo>
                  <a:pt x="2137155" y="2455283"/>
                </a:lnTo>
                <a:lnTo>
                  <a:pt x="2173563" y="2428409"/>
                </a:lnTo>
                <a:lnTo>
                  <a:pt x="2209027" y="2400360"/>
                </a:lnTo>
                <a:lnTo>
                  <a:pt x="2243518" y="2371166"/>
                </a:lnTo>
                <a:lnTo>
                  <a:pt x="2277006" y="2340856"/>
                </a:lnTo>
                <a:lnTo>
                  <a:pt x="2309464" y="2309458"/>
                </a:lnTo>
                <a:lnTo>
                  <a:pt x="2340863" y="2277001"/>
                </a:lnTo>
                <a:lnTo>
                  <a:pt x="2371174" y="2243512"/>
                </a:lnTo>
                <a:lnTo>
                  <a:pt x="2400368" y="2209022"/>
                </a:lnTo>
                <a:lnTo>
                  <a:pt x="2428417" y="2173559"/>
                </a:lnTo>
                <a:lnTo>
                  <a:pt x="2455292" y="2137150"/>
                </a:lnTo>
                <a:lnTo>
                  <a:pt x="2480965" y="2099826"/>
                </a:lnTo>
                <a:lnTo>
                  <a:pt x="2505407" y="2061613"/>
                </a:lnTo>
                <a:lnTo>
                  <a:pt x="2528589" y="2022542"/>
                </a:lnTo>
                <a:lnTo>
                  <a:pt x="2550483" y="1982640"/>
                </a:lnTo>
                <a:lnTo>
                  <a:pt x="2571060" y="1941937"/>
                </a:lnTo>
                <a:lnTo>
                  <a:pt x="2590292" y="1900461"/>
                </a:lnTo>
                <a:lnTo>
                  <a:pt x="2608149" y="1858240"/>
                </a:lnTo>
                <a:lnTo>
                  <a:pt x="2624604" y="1815303"/>
                </a:lnTo>
                <a:lnTo>
                  <a:pt x="2639628" y="1771678"/>
                </a:lnTo>
                <a:lnTo>
                  <a:pt x="2653191" y="1727396"/>
                </a:lnTo>
                <a:lnTo>
                  <a:pt x="2665267" y="1682483"/>
                </a:lnTo>
                <a:lnTo>
                  <a:pt x="2675825" y="1636968"/>
                </a:lnTo>
                <a:lnTo>
                  <a:pt x="2684837" y="1590881"/>
                </a:lnTo>
                <a:lnTo>
                  <a:pt x="2692274" y="1544250"/>
                </a:lnTo>
                <a:lnTo>
                  <a:pt x="2698109" y="1497103"/>
                </a:lnTo>
                <a:lnTo>
                  <a:pt x="2702312" y="1449469"/>
                </a:lnTo>
                <a:lnTo>
                  <a:pt x="2704855" y="1401376"/>
                </a:lnTo>
                <a:lnTo>
                  <a:pt x="2705709" y="1352854"/>
                </a:lnTo>
                <a:lnTo>
                  <a:pt x="2704855" y="1304331"/>
                </a:lnTo>
                <a:lnTo>
                  <a:pt x="2702312" y="1256238"/>
                </a:lnTo>
                <a:lnTo>
                  <a:pt x="2698109" y="1208604"/>
                </a:lnTo>
                <a:lnTo>
                  <a:pt x="2692274" y="1161456"/>
                </a:lnTo>
                <a:lnTo>
                  <a:pt x="2684837" y="1114824"/>
                </a:lnTo>
                <a:lnTo>
                  <a:pt x="2675825" y="1068736"/>
                </a:lnTo>
                <a:lnTo>
                  <a:pt x="2665267" y="1023221"/>
                </a:lnTo>
                <a:lnTo>
                  <a:pt x="2653191" y="978307"/>
                </a:lnTo>
                <a:lnTo>
                  <a:pt x="2639628" y="934024"/>
                </a:lnTo>
                <a:lnTo>
                  <a:pt x="2624604" y="890399"/>
                </a:lnTo>
                <a:lnTo>
                  <a:pt x="2608149" y="847462"/>
                </a:lnTo>
                <a:lnTo>
                  <a:pt x="2590292" y="805240"/>
                </a:lnTo>
                <a:lnTo>
                  <a:pt x="2571060" y="763764"/>
                </a:lnTo>
                <a:lnTo>
                  <a:pt x="2550483" y="723060"/>
                </a:lnTo>
                <a:lnTo>
                  <a:pt x="2528589" y="683158"/>
                </a:lnTo>
                <a:lnTo>
                  <a:pt x="2505407" y="644086"/>
                </a:lnTo>
                <a:lnTo>
                  <a:pt x="2480965" y="605874"/>
                </a:lnTo>
                <a:lnTo>
                  <a:pt x="2455292" y="568549"/>
                </a:lnTo>
                <a:lnTo>
                  <a:pt x="2428417" y="532140"/>
                </a:lnTo>
                <a:lnTo>
                  <a:pt x="2400368" y="496676"/>
                </a:lnTo>
                <a:lnTo>
                  <a:pt x="2371174" y="462186"/>
                </a:lnTo>
                <a:lnTo>
                  <a:pt x="2340863" y="428697"/>
                </a:lnTo>
                <a:lnTo>
                  <a:pt x="2309464" y="396239"/>
                </a:lnTo>
                <a:lnTo>
                  <a:pt x="2277006" y="364841"/>
                </a:lnTo>
                <a:lnTo>
                  <a:pt x="2243518" y="334531"/>
                </a:lnTo>
                <a:lnTo>
                  <a:pt x="2209027" y="305337"/>
                </a:lnTo>
                <a:lnTo>
                  <a:pt x="2173563" y="277288"/>
                </a:lnTo>
                <a:lnTo>
                  <a:pt x="2137155" y="250413"/>
                </a:lnTo>
                <a:lnTo>
                  <a:pt x="2099829" y="224741"/>
                </a:lnTo>
                <a:lnTo>
                  <a:pt x="2061617" y="200299"/>
                </a:lnTo>
                <a:lnTo>
                  <a:pt x="2022545" y="177117"/>
                </a:lnTo>
                <a:lnTo>
                  <a:pt x="1982643" y="155223"/>
                </a:lnTo>
                <a:lnTo>
                  <a:pt x="1941940" y="134646"/>
                </a:lnTo>
                <a:lnTo>
                  <a:pt x="1900463" y="115415"/>
                </a:lnTo>
                <a:lnTo>
                  <a:pt x="1858241" y="97558"/>
                </a:lnTo>
                <a:lnTo>
                  <a:pt x="1815304" y="81103"/>
                </a:lnTo>
                <a:lnTo>
                  <a:pt x="1771680" y="66080"/>
                </a:lnTo>
                <a:lnTo>
                  <a:pt x="1727397" y="52516"/>
                </a:lnTo>
                <a:lnTo>
                  <a:pt x="1682483" y="40441"/>
                </a:lnTo>
                <a:lnTo>
                  <a:pt x="1636969" y="29884"/>
                </a:lnTo>
                <a:lnTo>
                  <a:pt x="1590882" y="20872"/>
                </a:lnTo>
                <a:lnTo>
                  <a:pt x="1544250" y="13434"/>
                </a:lnTo>
                <a:lnTo>
                  <a:pt x="1497103" y="7599"/>
                </a:lnTo>
                <a:lnTo>
                  <a:pt x="1449469" y="3396"/>
                </a:lnTo>
                <a:lnTo>
                  <a:pt x="1401376" y="853"/>
                </a:lnTo>
                <a:lnTo>
                  <a:pt x="1352854" y="0"/>
                </a:lnTo>
                <a:close/>
              </a:path>
            </a:pathLst>
          </a:custGeom>
          <a:solidFill>
            <a:srgbClr val="FFFFFF"/>
          </a:solidFill>
        </p:spPr>
        <p:txBody>
          <a:bodyPr wrap="square" lIns="0" tIns="0" rIns="0" bIns="0" rtlCol="0"/>
          <a:lstStyle/>
          <a:p>
            <a:endParaRPr/>
          </a:p>
        </p:txBody>
      </p:sp>
      <p:sp>
        <p:nvSpPr>
          <p:cNvPr id="9" name="TextBox 8">
            <a:extLst>
              <a:ext uri="{FF2B5EF4-FFF2-40B4-BE49-F238E27FC236}">
                <a16:creationId xmlns:a16="http://schemas.microsoft.com/office/drawing/2014/main" id="{23F267B1-8B29-4A14-8A92-57105FFD1964}"/>
              </a:ext>
            </a:extLst>
          </p:cNvPr>
          <p:cNvSpPr txBox="1"/>
          <p:nvPr/>
        </p:nvSpPr>
        <p:spPr>
          <a:xfrm>
            <a:off x="668844" y="2017716"/>
            <a:ext cx="3370496" cy="3293209"/>
          </a:xfrm>
          <a:prstGeom prst="rect">
            <a:avLst/>
          </a:prstGeom>
          <a:noFill/>
          <a:ln w="38100">
            <a:noFill/>
          </a:ln>
        </p:spPr>
        <p:txBody>
          <a:bodyPr wrap="square" rtlCol="0">
            <a:spAutoFit/>
          </a:bodyPr>
          <a:lstStyle/>
          <a:p>
            <a:r>
              <a:rPr lang="en-GB" sz="1600" b="1">
                <a:solidFill>
                  <a:schemeClr val="bg1"/>
                </a:solidFill>
                <a:latin typeface="Poppins" panose="00000500000000000000" pitchFamily="2" charset="0"/>
                <a:cs typeface="Poppins" panose="00000500000000000000" pitchFamily="2" charset="0"/>
              </a:rPr>
              <a:t>2 x ‘personal leave’ </a:t>
            </a:r>
            <a:r>
              <a:rPr lang="en-GB" sz="1600">
                <a:solidFill>
                  <a:schemeClr val="bg1"/>
                </a:solidFill>
                <a:latin typeface="Poppins" panose="00000500000000000000" pitchFamily="2" charset="0"/>
                <a:cs typeface="Poppins" panose="00000500000000000000" pitchFamily="2" charset="0"/>
              </a:rPr>
              <a:t>days for religious holidays and/or wellbeing days</a:t>
            </a:r>
          </a:p>
          <a:p>
            <a:endParaRPr lang="en-GB" sz="1600">
              <a:solidFill>
                <a:schemeClr val="bg1"/>
              </a:solidFill>
              <a:latin typeface="Poppins" panose="00000500000000000000" pitchFamily="2" charset="0"/>
              <a:cs typeface="Poppins" panose="00000500000000000000" pitchFamily="2" charset="0"/>
            </a:endParaRPr>
          </a:p>
          <a:p>
            <a:endParaRPr lang="en-GB" sz="1600">
              <a:solidFill>
                <a:schemeClr val="bg1"/>
              </a:solidFill>
              <a:latin typeface="Poppins" panose="00000500000000000000" pitchFamily="2" charset="0"/>
              <a:cs typeface="Poppins" panose="00000500000000000000" pitchFamily="2" charset="0"/>
            </a:endParaRPr>
          </a:p>
          <a:p>
            <a:r>
              <a:rPr lang="en-GB" sz="1600" b="1">
                <a:solidFill>
                  <a:schemeClr val="bg1"/>
                </a:solidFill>
                <a:latin typeface="Poppins" panose="00000500000000000000" pitchFamily="2" charset="0"/>
                <a:cs typeface="Poppins" panose="00000500000000000000" pitchFamily="2" charset="0"/>
              </a:rPr>
              <a:t>2 x ‘volunteer’ </a:t>
            </a:r>
            <a:r>
              <a:rPr lang="en-GB" sz="1600">
                <a:solidFill>
                  <a:schemeClr val="bg1"/>
                </a:solidFill>
                <a:latin typeface="Poppins" panose="00000500000000000000" pitchFamily="2" charset="0"/>
                <a:cs typeface="Poppins" panose="00000500000000000000" pitchFamily="2" charset="0"/>
              </a:rPr>
              <a:t>days to  volunteer for another charity or Sported members </a:t>
            </a:r>
          </a:p>
          <a:p>
            <a:endParaRPr lang="en-GB" sz="1600">
              <a:solidFill>
                <a:schemeClr val="bg1"/>
              </a:solidFill>
              <a:latin typeface="Poppins" panose="00000500000000000000" pitchFamily="2" charset="0"/>
              <a:cs typeface="Poppins" panose="00000500000000000000" pitchFamily="2" charset="0"/>
            </a:endParaRPr>
          </a:p>
          <a:p>
            <a:endParaRPr lang="en-GB" sz="1600">
              <a:solidFill>
                <a:schemeClr val="bg1"/>
              </a:solidFill>
              <a:latin typeface="Poppins" panose="00000500000000000000" pitchFamily="2" charset="0"/>
              <a:cs typeface="Poppins" panose="00000500000000000000" pitchFamily="2" charset="0"/>
            </a:endParaRPr>
          </a:p>
          <a:p>
            <a:r>
              <a:rPr lang="en-GB" sz="1600">
                <a:solidFill>
                  <a:schemeClr val="bg1"/>
                </a:solidFill>
                <a:latin typeface="Poppins" panose="00000500000000000000" pitchFamily="2" charset="0"/>
                <a:cs typeface="Poppins" panose="00000500000000000000" pitchFamily="2" charset="0"/>
              </a:rPr>
              <a:t>Up to </a:t>
            </a:r>
            <a:r>
              <a:rPr lang="en-GB" sz="1600" b="1">
                <a:solidFill>
                  <a:schemeClr val="bg1"/>
                </a:solidFill>
                <a:latin typeface="Poppins" panose="00000500000000000000" pitchFamily="2" charset="0"/>
                <a:cs typeface="Poppins" panose="00000500000000000000" pitchFamily="2" charset="0"/>
              </a:rPr>
              <a:t>5 x ‘study leave’ </a:t>
            </a:r>
            <a:r>
              <a:rPr lang="en-GB" sz="1600">
                <a:solidFill>
                  <a:schemeClr val="bg1"/>
                </a:solidFill>
                <a:latin typeface="Poppins" panose="00000500000000000000" pitchFamily="2" charset="0"/>
                <a:cs typeface="Poppins" panose="00000500000000000000" pitchFamily="2" charset="0"/>
              </a:rPr>
              <a:t>for </a:t>
            </a:r>
          </a:p>
          <a:p>
            <a:r>
              <a:rPr lang="en-GB" sz="1600">
                <a:solidFill>
                  <a:schemeClr val="bg1"/>
                </a:solidFill>
                <a:latin typeface="Poppins" panose="00000500000000000000" pitchFamily="2" charset="0"/>
                <a:cs typeface="Poppins" panose="00000500000000000000" pitchFamily="2" charset="0"/>
              </a:rPr>
              <a:t>self-funded education/ training</a:t>
            </a:r>
            <a:endParaRPr lang="en-GB" sz="1600">
              <a:latin typeface="Poppins" panose="00000500000000000000" pitchFamily="2" charset="0"/>
              <a:cs typeface="Poppins" panose="00000500000000000000" pitchFamily="2" charset="0"/>
            </a:endParaRPr>
          </a:p>
        </p:txBody>
      </p:sp>
      <p:sp>
        <p:nvSpPr>
          <p:cNvPr id="5" name="object 5"/>
          <p:cNvSpPr txBox="1"/>
          <p:nvPr/>
        </p:nvSpPr>
        <p:spPr>
          <a:xfrm>
            <a:off x="4652786" y="1178540"/>
            <a:ext cx="2208307" cy="1844095"/>
          </a:xfrm>
          <a:prstGeom prst="rect">
            <a:avLst/>
          </a:prstGeom>
        </p:spPr>
        <p:txBody>
          <a:bodyPr vert="horz" wrap="square" lIns="0" tIns="12700" rIns="0" bIns="0" rtlCol="0">
            <a:spAutoFit/>
          </a:bodyPr>
          <a:lstStyle/>
          <a:p>
            <a:pPr marL="12700" marR="5080" algn="ctr">
              <a:lnSpc>
                <a:spcPct val="100000"/>
              </a:lnSpc>
              <a:spcBef>
                <a:spcPts val="100"/>
              </a:spcBef>
            </a:pPr>
            <a:r>
              <a:rPr lang="en-GB" sz="1700">
                <a:solidFill>
                  <a:srgbClr val="263066"/>
                </a:solidFill>
                <a:latin typeface="Poppins"/>
                <a:cs typeface="Poppins"/>
              </a:rPr>
              <a:t>At Sported, the </a:t>
            </a:r>
            <a:r>
              <a:rPr lang="en-GB" sz="1700" b="1">
                <a:solidFill>
                  <a:srgbClr val="263066"/>
                </a:solidFill>
                <a:latin typeface="Poppins"/>
                <a:cs typeface="Poppins"/>
              </a:rPr>
              <a:t>wellbeing of our staff is paramount</a:t>
            </a:r>
            <a:r>
              <a:rPr lang="en-GB" sz="1700">
                <a:solidFill>
                  <a:srgbClr val="263066"/>
                </a:solidFill>
                <a:latin typeface="Poppins"/>
                <a:cs typeface="Poppins"/>
              </a:rPr>
              <a:t>, we are proud to offer benefits to promote a </a:t>
            </a:r>
            <a:r>
              <a:rPr lang="en-GB" sz="1700" b="1">
                <a:solidFill>
                  <a:srgbClr val="263066"/>
                </a:solidFill>
                <a:latin typeface="Poppins"/>
                <a:cs typeface="Poppins"/>
              </a:rPr>
              <a:t>happy and healthy </a:t>
            </a:r>
            <a:r>
              <a:rPr lang="en-GB" sz="1700">
                <a:solidFill>
                  <a:srgbClr val="263066"/>
                </a:solidFill>
                <a:latin typeface="Poppins"/>
                <a:cs typeface="Poppins"/>
              </a:rPr>
              <a:t>team</a:t>
            </a:r>
            <a:endParaRPr sz="1700">
              <a:solidFill>
                <a:srgbClr val="263066"/>
              </a:solidFill>
              <a:latin typeface="Poppins"/>
              <a:cs typeface="Poppins"/>
            </a:endParaRPr>
          </a:p>
        </p:txBody>
      </p:sp>
      <p:sp>
        <p:nvSpPr>
          <p:cNvPr id="10" name="TextBox 9">
            <a:extLst>
              <a:ext uri="{FF2B5EF4-FFF2-40B4-BE49-F238E27FC236}">
                <a16:creationId xmlns:a16="http://schemas.microsoft.com/office/drawing/2014/main" id="{8471CCB2-7B7B-4490-BF5A-94A47D337DB7}"/>
              </a:ext>
            </a:extLst>
          </p:cNvPr>
          <p:cNvSpPr txBox="1"/>
          <p:nvPr/>
        </p:nvSpPr>
        <p:spPr>
          <a:xfrm>
            <a:off x="4039340" y="3968540"/>
            <a:ext cx="2859944" cy="2308324"/>
          </a:xfrm>
          <a:prstGeom prst="rect">
            <a:avLst/>
          </a:prstGeom>
          <a:noFill/>
        </p:spPr>
        <p:txBody>
          <a:bodyPr wrap="square" lIns="91440" tIns="45720" rIns="91440" bIns="45720" rtlCol="0" anchor="t">
            <a:spAutoFit/>
          </a:bodyPr>
          <a:lstStyle/>
          <a:p>
            <a:pPr algn="ctr"/>
            <a:r>
              <a:rPr lang="en-GB" sz="1600">
                <a:solidFill>
                  <a:schemeClr val="bg1"/>
                </a:solidFill>
                <a:latin typeface="Poppins" panose="00000500000000000000" pitchFamily="2" charset="0"/>
                <a:cs typeface="Poppins" panose="00000500000000000000" pitchFamily="2" charset="0"/>
              </a:rPr>
              <a:t>Virtual </a:t>
            </a:r>
          </a:p>
          <a:p>
            <a:pPr algn="ctr"/>
            <a:r>
              <a:rPr lang="en-GB" sz="1600" b="1">
                <a:solidFill>
                  <a:schemeClr val="bg1"/>
                </a:solidFill>
                <a:latin typeface="Poppins" panose="00000500000000000000" pitchFamily="2" charset="0"/>
                <a:cs typeface="Poppins" panose="00000500000000000000" pitchFamily="2" charset="0"/>
              </a:rPr>
              <a:t>Diversity &amp; Inclusion </a:t>
            </a:r>
          </a:p>
          <a:p>
            <a:pPr algn="ctr"/>
            <a:r>
              <a:rPr lang="en-GB" sz="1600" b="1">
                <a:solidFill>
                  <a:schemeClr val="bg1"/>
                </a:solidFill>
                <a:latin typeface="Poppins" panose="00000500000000000000" pitchFamily="2" charset="0"/>
                <a:cs typeface="Poppins" panose="00000500000000000000" pitchFamily="2" charset="0"/>
              </a:rPr>
              <a:t>‘Open Spaces’ </a:t>
            </a:r>
          </a:p>
          <a:p>
            <a:pPr algn="ctr"/>
            <a:r>
              <a:rPr lang="en-GB" sz="1600">
                <a:solidFill>
                  <a:schemeClr val="bg1"/>
                </a:solidFill>
                <a:latin typeface="Poppins"/>
                <a:cs typeface="Poppins"/>
              </a:rPr>
              <a:t>Every month where the team support each other and raise awareness on topics such as </a:t>
            </a:r>
            <a:r>
              <a:rPr lang="en-GB" sz="1600" b="1">
                <a:solidFill>
                  <a:schemeClr val="bg1"/>
                </a:solidFill>
                <a:latin typeface="Poppins"/>
                <a:cs typeface="Poppins"/>
              </a:rPr>
              <a:t>Race equity, LGBTQ+ </a:t>
            </a:r>
            <a:r>
              <a:rPr lang="en-GB" sz="1600">
                <a:solidFill>
                  <a:schemeClr val="bg1"/>
                </a:solidFill>
                <a:latin typeface="Poppins"/>
                <a:cs typeface="Poppins"/>
              </a:rPr>
              <a:t>inclusion and </a:t>
            </a:r>
            <a:r>
              <a:rPr lang="en-GB" sz="1600" b="1">
                <a:solidFill>
                  <a:schemeClr val="bg1"/>
                </a:solidFill>
                <a:latin typeface="Poppins"/>
                <a:cs typeface="Poppins"/>
              </a:rPr>
              <a:t>Disability</a:t>
            </a:r>
            <a:r>
              <a:rPr lang="en-GB" sz="1600">
                <a:solidFill>
                  <a:schemeClr val="bg1"/>
                </a:solidFill>
                <a:latin typeface="Poppins"/>
                <a:cs typeface="Poppins"/>
              </a:rPr>
              <a:t> awareness.</a:t>
            </a:r>
          </a:p>
        </p:txBody>
      </p:sp>
    </p:spTree>
    <p:extLst>
      <p:ext uri="{BB962C8B-B14F-4D97-AF65-F5344CB8AC3E}">
        <p14:creationId xmlns:p14="http://schemas.microsoft.com/office/powerpoint/2010/main" val="2710027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6">
            <a:extLst>
              <a:ext uri="{FF2B5EF4-FFF2-40B4-BE49-F238E27FC236}">
                <a16:creationId xmlns:a16="http://schemas.microsoft.com/office/drawing/2014/main" id="{87BBB56F-0AD9-4231-99AC-CE495207A47D}"/>
              </a:ext>
            </a:extLst>
          </p:cNvPr>
          <p:cNvSpPr/>
          <p:nvPr/>
        </p:nvSpPr>
        <p:spPr>
          <a:xfrm>
            <a:off x="3141268" y="1438695"/>
            <a:ext cx="2967651" cy="2711627"/>
          </a:xfrm>
          <a:custGeom>
            <a:avLst/>
            <a:gdLst/>
            <a:ahLst/>
            <a:cxnLst/>
            <a:rect l="l" t="t" r="r" b="b"/>
            <a:pathLst>
              <a:path w="2705734" h="2705735">
                <a:moveTo>
                  <a:pt x="1352854" y="0"/>
                </a:moveTo>
                <a:lnTo>
                  <a:pt x="1304332" y="853"/>
                </a:lnTo>
                <a:lnTo>
                  <a:pt x="1256240" y="3396"/>
                </a:lnTo>
                <a:lnTo>
                  <a:pt x="1208606" y="7599"/>
                </a:lnTo>
                <a:lnTo>
                  <a:pt x="1161459" y="13434"/>
                </a:lnTo>
                <a:lnTo>
                  <a:pt x="1114827" y="20872"/>
                </a:lnTo>
                <a:lnTo>
                  <a:pt x="1068740" y="29884"/>
                </a:lnTo>
                <a:lnTo>
                  <a:pt x="1023225" y="40441"/>
                </a:lnTo>
                <a:lnTo>
                  <a:pt x="978312" y="52516"/>
                </a:lnTo>
                <a:lnTo>
                  <a:pt x="934029" y="66080"/>
                </a:lnTo>
                <a:lnTo>
                  <a:pt x="890404" y="81103"/>
                </a:lnTo>
                <a:lnTo>
                  <a:pt x="847467" y="97558"/>
                </a:lnTo>
                <a:lnTo>
                  <a:pt x="805246" y="115415"/>
                </a:lnTo>
                <a:lnTo>
                  <a:pt x="763769" y="134646"/>
                </a:lnTo>
                <a:lnTo>
                  <a:pt x="723065" y="155223"/>
                </a:lnTo>
                <a:lnTo>
                  <a:pt x="683163" y="177117"/>
                </a:lnTo>
                <a:lnTo>
                  <a:pt x="644092" y="200299"/>
                </a:lnTo>
                <a:lnTo>
                  <a:pt x="605879" y="224741"/>
                </a:lnTo>
                <a:lnTo>
                  <a:pt x="568554" y="250413"/>
                </a:lnTo>
                <a:lnTo>
                  <a:pt x="532145" y="277288"/>
                </a:lnTo>
                <a:lnTo>
                  <a:pt x="496681" y="305337"/>
                </a:lnTo>
                <a:lnTo>
                  <a:pt x="462191" y="334531"/>
                </a:lnTo>
                <a:lnTo>
                  <a:pt x="428702" y="364841"/>
                </a:lnTo>
                <a:lnTo>
                  <a:pt x="396244" y="396239"/>
                </a:lnTo>
                <a:lnTo>
                  <a:pt x="364846" y="428697"/>
                </a:lnTo>
                <a:lnTo>
                  <a:pt x="334535" y="462186"/>
                </a:lnTo>
                <a:lnTo>
                  <a:pt x="305341" y="496676"/>
                </a:lnTo>
                <a:lnTo>
                  <a:pt x="277292" y="532140"/>
                </a:lnTo>
                <a:lnTo>
                  <a:pt x="250417" y="568549"/>
                </a:lnTo>
                <a:lnTo>
                  <a:pt x="224744" y="605874"/>
                </a:lnTo>
                <a:lnTo>
                  <a:pt x="200302" y="644086"/>
                </a:lnTo>
                <a:lnTo>
                  <a:pt x="177120" y="683158"/>
                </a:lnTo>
                <a:lnTo>
                  <a:pt x="155226" y="723060"/>
                </a:lnTo>
                <a:lnTo>
                  <a:pt x="134649" y="763764"/>
                </a:lnTo>
                <a:lnTo>
                  <a:pt x="115417" y="805240"/>
                </a:lnTo>
                <a:lnTo>
                  <a:pt x="97559" y="847462"/>
                </a:lnTo>
                <a:lnTo>
                  <a:pt x="81104" y="890399"/>
                </a:lnTo>
                <a:lnTo>
                  <a:pt x="66081" y="934024"/>
                </a:lnTo>
                <a:lnTo>
                  <a:pt x="52517" y="978307"/>
                </a:lnTo>
                <a:lnTo>
                  <a:pt x="40442" y="1023221"/>
                </a:lnTo>
                <a:lnTo>
                  <a:pt x="29884" y="1068736"/>
                </a:lnTo>
                <a:lnTo>
                  <a:pt x="20872" y="1114824"/>
                </a:lnTo>
                <a:lnTo>
                  <a:pt x="13434" y="1161456"/>
                </a:lnTo>
                <a:lnTo>
                  <a:pt x="7599" y="1208604"/>
                </a:lnTo>
                <a:lnTo>
                  <a:pt x="3396" y="1256238"/>
                </a:lnTo>
                <a:lnTo>
                  <a:pt x="853" y="1304331"/>
                </a:lnTo>
                <a:lnTo>
                  <a:pt x="0" y="1352854"/>
                </a:lnTo>
                <a:lnTo>
                  <a:pt x="853" y="1401376"/>
                </a:lnTo>
                <a:lnTo>
                  <a:pt x="3396" y="1449469"/>
                </a:lnTo>
                <a:lnTo>
                  <a:pt x="7599" y="1497103"/>
                </a:lnTo>
                <a:lnTo>
                  <a:pt x="13434" y="1544250"/>
                </a:lnTo>
                <a:lnTo>
                  <a:pt x="20872" y="1590881"/>
                </a:lnTo>
                <a:lnTo>
                  <a:pt x="29884" y="1636968"/>
                </a:lnTo>
                <a:lnTo>
                  <a:pt x="40442" y="1682483"/>
                </a:lnTo>
                <a:lnTo>
                  <a:pt x="52517" y="1727396"/>
                </a:lnTo>
                <a:lnTo>
                  <a:pt x="66081" y="1771678"/>
                </a:lnTo>
                <a:lnTo>
                  <a:pt x="81104" y="1815303"/>
                </a:lnTo>
                <a:lnTo>
                  <a:pt x="97559" y="1858240"/>
                </a:lnTo>
                <a:lnTo>
                  <a:pt x="115417" y="1900461"/>
                </a:lnTo>
                <a:lnTo>
                  <a:pt x="134649" y="1941937"/>
                </a:lnTo>
                <a:lnTo>
                  <a:pt x="155226" y="1982640"/>
                </a:lnTo>
                <a:lnTo>
                  <a:pt x="177120" y="2022542"/>
                </a:lnTo>
                <a:lnTo>
                  <a:pt x="200302" y="2061613"/>
                </a:lnTo>
                <a:lnTo>
                  <a:pt x="224744" y="2099826"/>
                </a:lnTo>
                <a:lnTo>
                  <a:pt x="250417" y="2137150"/>
                </a:lnTo>
                <a:lnTo>
                  <a:pt x="277292" y="2173559"/>
                </a:lnTo>
                <a:lnTo>
                  <a:pt x="305341" y="2209022"/>
                </a:lnTo>
                <a:lnTo>
                  <a:pt x="334535" y="2243512"/>
                </a:lnTo>
                <a:lnTo>
                  <a:pt x="364846" y="2277001"/>
                </a:lnTo>
                <a:lnTo>
                  <a:pt x="396244" y="2309458"/>
                </a:lnTo>
                <a:lnTo>
                  <a:pt x="428702" y="2340856"/>
                </a:lnTo>
                <a:lnTo>
                  <a:pt x="462191" y="2371166"/>
                </a:lnTo>
                <a:lnTo>
                  <a:pt x="496681" y="2400360"/>
                </a:lnTo>
                <a:lnTo>
                  <a:pt x="532145" y="2428409"/>
                </a:lnTo>
                <a:lnTo>
                  <a:pt x="568554" y="2455283"/>
                </a:lnTo>
                <a:lnTo>
                  <a:pt x="605879" y="2480956"/>
                </a:lnTo>
                <a:lnTo>
                  <a:pt x="644092" y="2505397"/>
                </a:lnTo>
                <a:lnTo>
                  <a:pt x="683163" y="2528579"/>
                </a:lnTo>
                <a:lnTo>
                  <a:pt x="723065" y="2550473"/>
                </a:lnTo>
                <a:lnTo>
                  <a:pt x="763769" y="2571050"/>
                </a:lnTo>
                <a:lnTo>
                  <a:pt x="805246" y="2590281"/>
                </a:lnTo>
                <a:lnTo>
                  <a:pt x="847467" y="2608138"/>
                </a:lnTo>
                <a:lnTo>
                  <a:pt x="890404" y="2624593"/>
                </a:lnTo>
                <a:lnTo>
                  <a:pt x="934029" y="2639616"/>
                </a:lnTo>
                <a:lnTo>
                  <a:pt x="978312" y="2653180"/>
                </a:lnTo>
                <a:lnTo>
                  <a:pt x="1023225" y="2665255"/>
                </a:lnTo>
                <a:lnTo>
                  <a:pt x="1068740" y="2675812"/>
                </a:lnTo>
                <a:lnTo>
                  <a:pt x="1114827" y="2684824"/>
                </a:lnTo>
                <a:lnTo>
                  <a:pt x="1161459" y="2692262"/>
                </a:lnTo>
                <a:lnTo>
                  <a:pt x="1208606" y="2698097"/>
                </a:lnTo>
                <a:lnTo>
                  <a:pt x="1256240" y="2702300"/>
                </a:lnTo>
                <a:lnTo>
                  <a:pt x="1304332" y="2704842"/>
                </a:lnTo>
                <a:lnTo>
                  <a:pt x="1352854" y="2705696"/>
                </a:lnTo>
                <a:lnTo>
                  <a:pt x="1401376" y="2704842"/>
                </a:lnTo>
                <a:lnTo>
                  <a:pt x="1449469" y="2702300"/>
                </a:lnTo>
                <a:lnTo>
                  <a:pt x="1497103" y="2698097"/>
                </a:lnTo>
                <a:lnTo>
                  <a:pt x="1544250" y="2692262"/>
                </a:lnTo>
                <a:lnTo>
                  <a:pt x="1590882" y="2684824"/>
                </a:lnTo>
                <a:lnTo>
                  <a:pt x="1636969" y="2675812"/>
                </a:lnTo>
                <a:lnTo>
                  <a:pt x="1682483" y="2665255"/>
                </a:lnTo>
                <a:lnTo>
                  <a:pt x="1727397" y="2653180"/>
                </a:lnTo>
                <a:lnTo>
                  <a:pt x="1771680" y="2639616"/>
                </a:lnTo>
                <a:lnTo>
                  <a:pt x="1815304" y="2624593"/>
                </a:lnTo>
                <a:lnTo>
                  <a:pt x="1858241" y="2608138"/>
                </a:lnTo>
                <a:lnTo>
                  <a:pt x="1900463" y="2590281"/>
                </a:lnTo>
                <a:lnTo>
                  <a:pt x="1941940" y="2571050"/>
                </a:lnTo>
                <a:lnTo>
                  <a:pt x="1982643" y="2550473"/>
                </a:lnTo>
                <a:lnTo>
                  <a:pt x="2022545" y="2528579"/>
                </a:lnTo>
                <a:lnTo>
                  <a:pt x="2061617" y="2505397"/>
                </a:lnTo>
                <a:lnTo>
                  <a:pt x="2099829" y="2480956"/>
                </a:lnTo>
                <a:lnTo>
                  <a:pt x="2137155" y="2455283"/>
                </a:lnTo>
                <a:lnTo>
                  <a:pt x="2173563" y="2428409"/>
                </a:lnTo>
                <a:lnTo>
                  <a:pt x="2209027" y="2400360"/>
                </a:lnTo>
                <a:lnTo>
                  <a:pt x="2243518" y="2371166"/>
                </a:lnTo>
                <a:lnTo>
                  <a:pt x="2277006" y="2340856"/>
                </a:lnTo>
                <a:lnTo>
                  <a:pt x="2309464" y="2309458"/>
                </a:lnTo>
                <a:lnTo>
                  <a:pt x="2340863" y="2277001"/>
                </a:lnTo>
                <a:lnTo>
                  <a:pt x="2371174" y="2243512"/>
                </a:lnTo>
                <a:lnTo>
                  <a:pt x="2400368" y="2209022"/>
                </a:lnTo>
                <a:lnTo>
                  <a:pt x="2428417" y="2173559"/>
                </a:lnTo>
                <a:lnTo>
                  <a:pt x="2455292" y="2137150"/>
                </a:lnTo>
                <a:lnTo>
                  <a:pt x="2480965" y="2099826"/>
                </a:lnTo>
                <a:lnTo>
                  <a:pt x="2505407" y="2061613"/>
                </a:lnTo>
                <a:lnTo>
                  <a:pt x="2528589" y="2022542"/>
                </a:lnTo>
                <a:lnTo>
                  <a:pt x="2550483" y="1982640"/>
                </a:lnTo>
                <a:lnTo>
                  <a:pt x="2571060" y="1941937"/>
                </a:lnTo>
                <a:lnTo>
                  <a:pt x="2590292" y="1900461"/>
                </a:lnTo>
                <a:lnTo>
                  <a:pt x="2608149" y="1858240"/>
                </a:lnTo>
                <a:lnTo>
                  <a:pt x="2624604" y="1815303"/>
                </a:lnTo>
                <a:lnTo>
                  <a:pt x="2639628" y="1771678"/>
                </a:lnTo>
                <a:lnTo>
                  <a:pt x="2653191" y="1727396"/>
                </a:lnTo>
                <a:lnTo>
                  <a:pt x="2665267" y="1682483"/>
                </a:lnTo>
                <a:lnTo>
                  <a:pt x="2675825" y="1636968"/>
                </a:lnTo>
                <a:lnTo>
                  <a:pt x="2684837" y="1590881"/>
                </a:lnTo>
                <a:lnTo>
                  <a:pt x="2692274" y="1544250"/>
                </a:lnTo>
                <a:lnTo>
                  <a:pt x="2698109" y="1497103"/>
                </a:lnTo>
                <a:lnTo>
                  <a:pt x="2702312" y="1449469"/>
                </a:lnTo>
                <a:lnTo>
                  <a:pt x="2704855" y="1401376"/>
                </a:lnTo>
                <a:lnTo>
                  <a:pt x="2705709" y="1352854"/>
                </a:lnTo>
                <a:lnTo>
                  <a:pt x="2704855" y="1304331"/>
                </a:lnTo>
                <a:lnTo>
                  <a:pt x="2702312" y="1256238"/>
                </a:lnTo>
                <a:lnTo>
                  <a:pt x="2698109" y="1208604"/>
                </a:lnTo>
                <a:lnTo>
                  <a:pt x="2692274" y="1161456"/>
                </a:lnTo>
                <a:lnTo>
                  <a:pt x="2684837" y="1114824"/>
                </a:lnTo>
                <a:lnTo>
                  <a:pt x="2675825" y="1068736"/>
                </a:lnTo>
                <a:lnTo>
                  <a:pt x="2665267" y="1023221"/>
                </a:lnTo>
                <a:lnTo>
                  <a:pt x="2653191" y="978307"/>
                </a:lnTo>
                <a:lnTo>
                  <a:pt x="2639628" y="934024"/>
                </a:lnTo>
                <a:lnTo>
                  <a:pt x="2624604" y="890399"/>
                </a:lnTo>
                <a:lnTo>
                  <a:pt x="2608149" y="847462"/>
                </a:lnTo>
                <a:lnTo>
                  <a:pt x="2590292" y="805240"/>
                </a:lnTo>
                <a:lnTo>
                  <a:pt x="2571060" y="763764"/>
                </a:lnTo>
                <a:lnTo>
                  <a:pt x="2550483" y="723060"/>
                </a:lnTo>
                <a:lnTo>
                  <a:pt x="2528589" y="683158"/>
                </a:lnTo>
                <a:lnTo>
                  <a:pt x="2505407" y="644086"/>
                </a:lnTo>
                <a:lnTo>
                  <a:pt x="2480965" y="605874"/>
                </a:lnTo>
                <a:lnTo>
                  <a:pt x="2455292" y="568549"/>
                </a:lnTo>
                <a:lnTo>
                  <a:pt x="2428417" y="532140"/>
                </a:lnTo>
                <a:lnTo>
                  <a:pt x="2400368" y="496676"/>
                </a:lnTo>
                <a:lnTo>
                  <a:pt x="2371174" y="462186"/>
                </a:lnTo>
                <a:lnTo>
                  <a:pt x="2340863" y="428697"/>
                </a:lnTo>
                <a:lnTo>
                  <a:pt x="2309464" y="396239"/>
                </a:lnTo>
                <a:lnTo>
                  <a:pt x="2277006" y="364841"/>
                </a:lnTo>
                <a:lnTo>
                  <a:pt x="2243518" y="334531"/>
                </a:lnTo>
                <a:lnTo>
                  <a:pt x="2209027" y="305337"/>
                </a:lnTo>
                <a:lnTo>
                  <a:pt x="2173563" y="277288"/>
                </a:lnTo>
                <a:lnTo>
                  <a:pt x="2137155" y="250413"/>
                </a:lnTo>
                <a:lnTo>
                  <a:pt x="2099829" y="224741"/>
                </a:lnTo>
                <a:lnTo>
                  <a:pt x="2061617" y="200299"/>
                </a:lnTo>
                <a:lnTo>
                  <a:pt x="2022545" y="177117"/>
                </a:lnTo>
                <a:lnTo>
                  <a:pt x="1982643" y="155223"/>
                </a:lnTo>
                <a:lnTo>
                  <a:pt x="1941940" y="134646"/>
                </a:lnTo>
                <a:lnTo>
                  <a:pt x="1900463" y="115415"/>
                </a:lnTo>
                <a:lnTo>
                  <a:pt x="1858241" y="97558"/>
                </a:lnTo>
                <a:lnTo>
                  <a:pt x="1815304" y="81103"/>
                </a:lnTo>
                <a:lnTo>
                  <a:pt x="1771680" y="66080"/>
                </a:lnTo>
                <a:lnTo>
                  <a:pt x="1727397" y="52516"/>
                </a:lnTo>
                <a:lnTo>
                  <a:pt x="1682483" y="40441"/>
                </a:lnTo>
                <a:lnTo>
                  <a:pt x="1636969" y="29884"/>
                </a:lnTo>
                <a:lnTo>
                  <a:pt x="1590882" y="20872"/>
                </a:lnTo>
                <a:lnTo>
                  <a:pt x="1544250" y="13434"/>
                </a:lnTo>
                <a:lnTo>
                  <a:pt x="1497103" y="7599"/>
                </a:lnTo>
                <a:lnTo>
                  <a:pt x="1449469" y="3396"/>
                </a:lnTo>
                <a:lnTo>
                  <a:pt x="1401376" y="853"/>
                </a:lnTo>
                <a:lnTo>
                  <a:pt x="1352854" y="0"/>
                </a:lnTo>
                <a:close/>
              </a:path>
            </a:pathLst>
          </a:custGeom>
          <a:solidFill>
            <a:srgbClr val="FBD82E"/>
          </a:solidFill>
        </p:spPr>
        <p:txBody>
          <a:bodyPr wrap="square" lIns="0" tIns="0" rIns="0" bIns="0" rtlCol="0"/>
          <a:lstStyle/>
          <a:p>
            <a:endParaRPr/>
          </a:p>
        </p:txBody>
      </p:sp>
      <p:sp>
        <p:nvSpPr>
          <p:cNvPr id="11" name="object 6">
            <a:extLst>
              <a:ext uri="{FF2B5EF4-FFF2-40B4-BE49-F238E27FC236}">
                <a16:creationId xmlns:a16="http://schemas.microsoft.com/office/drawing/2014/main" id="{EFAB4718-9783-4B41-825B-E67EC347F3A1}"/>
              </a:ext>
            </a:extLst>
          </p:cNvPr>
          <p:cNvSpPr/>
          <p:nvPr/>
        </p:nvSpPr>
        <p:spPr>
          <a:xfrm>
            <a:off x="9140396" y="1467257"/>
            <a:ext cx="2967651" cy="2711627"/>
          </a:xfrm>
          <a:custGeom>
            <a:avLst/>
            <a:gdLst/>
            <a:ahLst/>
            <a:cxnLst/>
            <a:rect l="l" t="t" r="r" b="b"/>
            <a:pathLst>
              <a:path w="2705734" h="2705735">
                <a:moveTo>
                  <a:pt x="1352854" y="0"/>
                </a:moveTo>
                <a:lnTo>
                  <a:pt x="1304332" y="853"/>
                </a:lnTo>
                <a:lnTo>
                  <a:pt x="1256240" y="3396"/>
                </a:lnTo>
                <a:lnTo>
                  <a:pt x="1208606" y="7599"/>
                </a:lnTo>
                <a:lnTo>
                  <a:pt x="1161459" y="13434"/>
                </a:lnTo>
                <a:lnTo>
                  <a:pt x="1114827" y="20872"/>
                </a:lnTo>
                <a:lnTo>
                  <a:pt x="1068740" y="29884"/>
                </a:lnTo>
                <a:lnTo>
                  <a:pt x="1023225" y="40441"/>
                </a:lnTo>
                <a:lnTo>
                  <a:pt x="978312" y="52516"/>
                </a:lnTo>
                <a:lnTo>
                  <a:pt x="934029" y="66080"/>
                </a:lnTo>
                <a:lnTo>
                  <a:pt x="890404" y="81103"/>
                </a:lnTo>
                <a:lnTo>
                  <a:pt x="847467" y="97558"/>
                </a:lnTo>
                <a:lnTo>
                  <a:pt x="805246" y="115415"/>
                </a:lnTo>
                <a:lnTo>
                  <a:pt x="763769" y="134646"/>
                </a:lnTo>
                <a:lnTo>
                  <a:pt x="723065" y="155223"/>
                </a:lnTo>
                <a:lnTo>
                  <a:pt x="683163" y="177117"/>
                </a:lnTo>
                <a:lnTo>
                  <a:pt x="644092" y="200299"/>
                </a:lnTo>
                <a:lnTo>
                  <a:pt x="605879" y="224741"/>
                </a:lnTo>
                <a:lnTo>
                  <a:pt x="568554" y="250413"/>
                </a:lnTo>
                <a:lnTo>
                  <a:pt x="532145" y="277288"/>
                </a:lnTo>
                <a:lnTo>
                  <a:pt x="496681" y="305337"/>
                </a:lnTo>
                <a:lnTo>
                  <a:pt x="462191" y="334531"/>
                </a:lnTo>
                <a:lnTo>
                  <a:pt x="428702" y="364841"/>
                </a:lnTo>
                <a:lnTo>
                  <a:pt x="396244" y="396239"/>
                </a:lnTo>
                <a:lnTo>
                  <a:pt x="364846" y="428697"/>
                </a:lnTo>
                <a:lnTo>
                  <a:pt x="334535" y="462186"/>
                </a:lnTo>
                <a:lnTo>
                  <a:pt x="305341" y="496676"/>
                </a:lnTo>
                <a:lnTo>
                  <a:pt x="277292" y="532140"/>
                </a:lnTo>
                <a:lnTo>
                  <a:pt x="250417" y="568549"/>
                </a:lnTo>
                <a:lnTo>
                  <a:pt x="224744" y="605874"/>
                </a:lnTo>
                <a:lnTo>
                  <a:pt x="200302" y="644086"/>
                </a:lnTo>
                <a:lnTo>
                  <a:pt x="177120" y="683158"/>
                </a:lnTo>
                <a:lnTo>
                  <a:pt x="155226" y="723060"/>
                </a:lnTo>
                <a:lnTo>
                  <a:pt x="134649" y="763764"/>
                </a:lnTo>
                <a:lnTo>
                  <a:pt x="115417" y="805240"/>
                </a:lnTo>
                <a:lnTo>
                  <a:pt x="97559" y="847462"/>
                </a:lnTo>
                <a:lnTo>
                  <a:pt x="81104" y="890399"/>
                </a:lnTo>
                <a:lnTo>
                  <a:pt x="66081" y="934024"/>
                </a:lnTo>
                <a:lnTo>
                  <a:pt x="52517" y="978307"/>
                </a:lnTo>
                <a:lnTo>
                  <a:pt x="40442" y="1023221"/>
                </a:lnTo>
                <a:lnTo>
                  <a:pt x="29884" y="1068736"/>
                </a:lnTo>
                <a:lnTo>
                  <a:pt x="20872" y="1114824"/>
                </a:lnTo>
                <a:lnTo>
                  <a:pt x="13434" y="1161456"/>
                </a:lnTo>
                <a:lnTo>
                  <a:pt x="7599" y="1208604"/>
                </a:lnTo>
                <a:lnTo>
                  <a:pt x="3396" y="1256238"/>
                </a:lnTo>
                <a:lnTo>
                  <a:pt x="853" y="1304331"/>
                </a:lnTo>
                <a:lnTo>
                  <a:pt x="0" y="1352854"/>
                </a:lnTo>
                <a:lnTo>
                  <a:pt x="853" y="1401376"/>
                </a:lnTo>
                <a:lnTo>
                  <a:pt x="3396" y="1449469"/>
                </a:lnTo>
                <a:lnTo>
                  <a:pt x="7599" y="1497103"/>
                </a:lnTo>
                <a:lnTo>
                  <a:pt x="13434" y="1544250"/>
                </a:lnTo>
                <a:lnTo>
                  <a:pt x="20872" y="1590881"/>
                </a:lnTo>
                <a:lnTo>
                  <a:pt x="29884" y="1636968"/>
                </a:lnTo>
                <a:lnTo>
                  <a:pt x="40442" y="1682483"/>
                </a:lnTo>
                <a:lnTo>
                  <a:pt x="52517" y="1727396"/>
                </a:lnTo>
                <a:lnTo>
                  <a:pt x="66081" y="1771678"/>
                </a:lnTo>
                <a:lnTo>
                  <a:pt x="81104" y="1815303"/>
                </a:lnTo>
                <a:lnTo>
                  <a:pt x="97559" y="1858240"/>
                </a:lnTo>
                <a:lnTo>
                  <a:pt x="115417" y="1900461"/>
                </a:lnTo>
                <a:lnTo>
                  <a:pt x="134649" y="1941937"/>
                </a:lnTo>
                <a:lnTo>
                  <a:pt x="155226" y="1982640"/>
                </a:lnTo>
                <a:lnTo>
                  <a:pt x="177120" y="2022542"/>
                </a:lnTo>
                <a:lnTo>
                  <a:pt x="200302" y="2061613"/>
                </a:lnTo>
                <a:lnTo>
                  <a:pt x="224744" y="2099826"/>
                </a:lnTo>
                <a:lnTo>
                  <a:pt x="250417" y="2137150"/>
                </a:lnTo>
                <a:lnTo>
                  <a:pt x="277292" y="2173559"/>
                </a:lnTo>
                <a:lnTo>
                  <a:pt x="305341" y="2209022"/>
                </a:lnTo>
                <a:lnTo>
                  <a:pt x="334535" y="2243512"/>
                </a:lnTo>
                <a:lnTo>
                  <a:pt x="364846" y="2277001"/>
                </a:lnTo>
                <a:lnTo>
                  <a:pt x="396244" y="2309458"/>
                </a:lnTo>
                <a:lnTo>
                  <a:pt x="428702" y="2340856"/>
                </a:lnTo>
                <a:lnTo>
                  <a:pt x="462191" y="2371166"/>
                </a:lnTo>
                <a:lnTo>
                  <a:pt x="496681" y="2400360"/>
                </a:lnTo>
                <a:lnTo>
                  <a:pt x="532145" y="2428409"/>
                </a:lnTo>
                <a:lnTo>
                  <a:pt x="568554" y="2455283"/>
                </a:lnTo>
                <a:lnTo>
                  <a:pt x="605879" y="2480956"/>
                </a:lnTo>
                <a:lnTo>
                  <a:pt x="644092" y="2505397"/>
                </a:lnTo>
                <a:lnTo>
                  <a:pt x="683163" y="2528579"/>
                </a:lnTo>
                <a:lnTo>
                  <a:pt x="723065" y="2550473"/>
                </a:lnTo>
                <a:lnTo>
                  <a:pt x="763769" y="2571050"/>
                </a:lnTo>
                <a:lnTo>
                  <a:pt x="805246" y="2590281"/>
                </a:lnTo>
                <a:lnTo>
                  <a:pt x="847467" y="2608138"/>
                </a:lnTo>
                <a:lnTo>
                  <a:pt x="890404" y="2624593"/>
                </a:lnTo>
                <a:lnTo>
                  <a:pt x="934029" y="2639616"/>
                </a:lnTo>
                <a:lnTo>
                  <a:pt x="978312" y="2653180"/>
                </a:lnTo>
                <a:lnTo>
                  <a:pt x="1023225" y="2665255"/>
                </a:lnTo>
                <a:lnTo>
                  <a:pt x="1068740" y="2675812"/>
                </a:lnTo>
                <a:lnTo>
                  <a:pt x="1114827" y="2684824"/>
                </a:lnTo>
                <a:lnTo>
                  <a:pt x="1161459" y="2692262"/>
                </a:lnTo>
                <a:lnTo>
                  <a:pt x="1208606" y="2698097"/>
                </a:lnTo>
                <a:lnTo>
                  <a:pt x="1256240" y="2702300"/>
                </a:lnTo>
                <a:lnTo>
                  <a:pt x="1304332" y="2704842"/>
                </a:lnTo>
                <a:lnTo>
                  <a:pt x="1352854" y="2705696"/>
                </a:lnTo>
                <a:lnTo>
                  <a:pt x="1401376" y="2704842"/>
                </a:lnTo>
                <a:lnTo>
                  <a:pt x="1449469" y="2702300"/>
                </a:lnTo>
                <a:lnTo>
                  <a:pt x="1497103" y="2698097"/>
                </a:lnTo>
                <a:lnTo>
                  <a:pt x="1544250" y="2692262"/>
                </a:lnTo>
                <a:lnTo>
                  <a:pt x="1590882" y="2684824"/>
                </a:lnTo>
                <a:lnTo>
                  <a:pt x="1636969" y="2675812"/>
                </a:lnTo>
                <a:lnTo>
                  <a:pt x="1682483" y="2665255"/>
                </a:lnTo>
                <a:lnTo>
                  <a:pt x="1727397" y="2653180"/>
                </a:lnTo>
                <a:lnTo>
                  <a:pt x="1771680" y="2639616"/>
                </a:lnTo>
                <a:lnTo>
                  <a:pt x="1815304" y="2624593"/>
                </a:lnTo>
                <a:lnTo>
                  <a:pt x="1858241" y="2608138"/>
                </a:lnTo>
                <a:lnTo>
                  <a:pt x="1900463" y="2590281"/>
                </a:lnTo>
                <a:lnTo>
                  <a:pt x="1941940" y="2571050"/>
                </a:lnTo>
                <a:lnTo>
                  <a:pt x="1982643" y="2550473"/>
                </a:lnTo>
                <a:lnTo>
                  <a:pt x="2022545" y="2528579"/>
                </a:lnTo>
                <a:lnTo>
                  <a:pt x="2061617" y="2505397"/>
                </a:lnTo>
                <a:lnTo>
                  <a:pt x="2099829" y="2480956"/>
                </a:lnTo>
                <a:lnTo>
                  <a:pt x="2137155" y="2455283"/>
                </a:lnTo>
                <a:lnTo>
                  <a:pt x="2173563" y="2428409"/>
                </a:lnTo>
                <a:lnTo>
                  <a:pt x="2209027" y="2400360"/>
                </a:lnTo>
                <a:lnTo>
                  <a:pt x="2243518" y="2371166"/>
                </a:lnTo>
                <a:lnTo>
                  <a:pt x="2277006" y="2340856"/>
                </a:lnTo>
                <a:lnTo>
                  <a:pt x="2309464" y="2309458"/>
                </a:lnTo>
                <a:lnTo>
                  <a:pt x="2340863" y="2277001"/>
                </a:lnTo>
                <a:lnTo>
                  <a:pt x="2371174" y="2243512"/>
                </a:lnTo>
                <a:lnTo>
                  <a:pt x="2400368" y="2209022"/>
                </a:lnTo>
                <a:lnTo>
                  <a:pt x="2428417" y="2173559"/>
                </a:lnTo>
                <a:lnTo>
                  <a:pt x="2455292" y="2137150"/>
                </a:lnTo>
                <a:lnTo>
                  <a:pt x="2480965" y="2099826"/>
                </a:lnTo>
                <a:lnTo>
                  <a:pt x="2505407" y="2061613"/>
                </a:lnTo>
                <a:lnTo>
                  <a:pt x="2528589" y="2022542"/>
                </a:lnTo>
                <a:lnTo>
                  <a:pt x="2550483" y="1982640"/>
                </a:lnTo>
                <a:lnTo>
                  <a:pt x="2571060" y="1941937"/>
                </a:lnTo>
                <a:lnTo>
                  <a:pt x="2590292" y="1900461"/>
                </a:lnTo>
                <a:lnTo>
                  <a:pt x="2608149" y="1858240"/>
                </a:lnTo>
                <a:lnTo>
                  <a:pt x="2624604" y="1815303"/>
                </a:lnTo>
                <a:lnTo>
                  <a:pt x="2639628" y="1771678"/>
                </a:lnTo>
                <a:lnTo>
                  <a:pt x="2653191" y="1727396"/>
                </a:lnTo>
                <a:lnTo>
                  <a:pt x="2665267" y="1682483"/>
                </a:lnTo>
                <a:lnTo>
                  <a:pt x="2675825" y="1636968"/>
                </a:lnTo>
                <a:lnTo>
                  <a:pt x="2684837" y="1590881"/>
                </a:lnTo>
                <a:lnTo>
                  <a:pt x="2692274" y="1544250"/>
                </a:lnTo>
                <a:lnTo>
                  <a:pt x="2698109" y="1497103"/>
                </a:lnTo>
                <a:lnTo>
                  <a:pt x="2702312" y="1449469"/>
                </a:lnTo>
                <a:lnTo>
                  <a:pt x="2704855" y="1401376"/>
                </a:lnTo>
                <a:lnTo>
                  <a:pt x="2705709" y="1352854"/>
                </a:lnTo>
                <a:lnTo>
                  <a:pt x="2704855" y="1304331"/>
                </a:lnTo>
                <a:lnTo>
                  <a:pt x="2702312" y="1256238"/>
                </a:lnTo>
                <a:lnTo>
                  <a:pt x="2698109" y="1208604"/>
                </a:lnTo>
                <a:lnTo>
                  <a:pt x="2692274" y="1161456"/>
                </a:lnTo>
                <a:lnTo>
                  <a:pt x="2684837" y="1114824"/>
                </a:lnTo>
                <a:lnTo>
                  <a:pt x="2675825" y="1068736"/>
                </a:lnTo>
                <a:lnTo>
                  <a:pt x="2665267" y="1023221"/>
                </a:lnTo>
                <a:lnTo>
                  <a:pt x="2653191" y="978307"/>
                </a:lnTo>
                <a:lnTo>
                  <a:pt x="2639628" y="934024"/>
                </a:lnTo>
                <a:lnTo>
                  <a:pt x="2624604" y="890399"/>
                </a:lnTo>
                <a:lnTo>
                  <a:pt x="2608149" y="847462"/>
                </a:lnTo>
                <a:lnTo>
                  <a:pt x="2590292" y="805240"/>
                </a:lnTo>
                <a:lnTo>
                  <a:pt x="2571060" y="763764"/>
                </a:lnTo>
                <a:lnTo>
                  <a:pt x="2550483" y="723060"/>
                </a:lnTo>
                <a:lnTo>
                  <a:pt x="2528589" y="683158"/>
                </a:lnTo>
                <a:lnTo>
                  <a:pt x="2505407" y="644086"/>
                </a:lnTo>
                <a:lnTo>
                  <a:pt x="2480965" y="605874"/>
                </a:lnTo>
                <a:lnTo>
                  <a:pt x="2455292" y="568549"/>
                </a:lnTo>
                <a:lnTo>
                  <a:pt x="2428417" y="532140"/>
                </a:lnTo>
                <a:lnTo>
                  <a:pt x="2400368" y="496676"/>
                </a:lnTo>
                <a:lnTo>
                  <a:pt x="2371174" y="462186"/>
                </a:lnTo>
                <a:lnTo>
                  <a:pt x="2340863" y="428697"/>
                </a:lnTo>
                <a:lnTo>
                  <a:pt x="2309464" y="396239"/>
                </a:lnTo>
                <a:lnTo>
                  <a:pt x="2277006" y="364841"/>
                </a:lnTo>
                <a:lnTo>
                  <a:pt x="2243518" y="334531"/>
                </a:lnTo>
                <a:lnTo>
                  <a:pt x="2209027" y="305337"/>
                </a:lnTo>
                <a:lnTo>
                  <a:pt x="2173563" y="277288"/>
                </a:lnTo>
                <a:lnTo>
                  <a:pt x="2137155" y="250413"/>
                </a:lnTo>
                <a:lnTo>
                  <a:pt x="2099829" y="224741"/>
                </a:lnTo>
                <a:lnTo>
                  <a:pt x="2061617" y="200299"/>
                </a:lnTo>
                <a:lnTo>
                  <a:pt x="2022545" y="177117"/>
                </a:lnTo>
                <a:lnTo>
                  <a:pt x="1982643" y="155223"/>
                </a:lnTo>
                <a:lnTo>
                  <a:pt x="1941940" y="134646"/>
                </a:lnTo>
                <a:lnTo>
                  <a:pt x="1900463" y="115415"/>
                </a:lnTo>
                <a:lnTo>
                  <a:pt x="1858241" y="97558"/>
                </a:lnTo>
                <a:lnTo>
                  <a:pt x="1815304" y="81103"/>
                </a:lnTo>
                <a:lnTo>
                  <a:pt x="1771680" y="66080"/>
                </a:lnTo>
                <a:lnTo>
                  <a:pt x="1727397" y="52516"/>
                </a:lnTo>
                <a:lnTo>
                  <a:pt x="1682483" y="40441"/>
                </a:lnTo>
                <a:lnTo>
                  <a:pt x="1636969" y="29884"/>
                </a:lnTo>
                <a:lnTo>
                  <a:pt x="1590882" y="20872"/>
                </a:lnTo>
                <a:lnTo>
                  <a:pt x="1544250" y="13434"/>
                </a:lnTo>
                <a:lnTo>
                  <a:pt x="1497103" y="7599"/>
                </a:lnTo>
                <a:lnTo>
                  <a:pt x="1449469" y="3396"/>
                </a:lnTo>
                <a:lnTo>
                  <a:pt x="1401376" y="853"/>
                </a:lnTo>
                <a:lnTo>
                  <a:pt x="1352854" y="0"/>
                </a:lnTo>
                <a:close/>
              </a:path>
            </a:pathLst>
          </a:custGeom>
          <a:solidFill>
            <a:srgbClr val="1B8FD0"/>
          </a:solidFill>
        </p:spPr>
        <p:txBody>
          <a:bodyPr wrap="square" lIns="0" tIns="0" rIns="0" bIns="0" rtlCol="0"/>
          <a:lstStyle/>
          <a:p>
            <a:endParaRPr/>
          </a:p>
        </p:txBody>
      </p:sp>
      <p:sp>
        <p:nvSpPr>
          <p:cNvPr id="16" name="object 6">
            <a:extLst>
              <a:ext uri="{FF2B5EF4-FFF2-40B4-BE49-F238E27FC236}">
                <a16:creationId xmlns:a16="http://schemas.microsoft.com/office/drawing/2014/main" id="{6D3FE518-8B31-4EBF-B1B4-E62F1A376EC3}"/>
              </a:ext>
            </a:extLst>
          </p:cNvPr>
          <p:cNvSpPr/>
          <p:nvPr/>
        </p:nvSpPr>
        <p:spPr>
          <a:xfrm>
            <a:off x="6152087" y="1438693"/>
            <a:ext cx="2967651" cy="2711627"/>
          </a:xfrm>
          <a:custGeom>
            <a:avLst/>
            <a:gdLst/>
            <a:ahLst/>
            <a:cxnLst/>
            <a:rect l="l" t="t" r="r" b="b"/>
            <a:pathLst>
              <a:path w="2705734" h="2705735">
                <a:moveTo>
                  <a:pt x="1352854" y="0"/>
                </a:moveTo>
                <a:lnTo>
                  <a:pt x="1304332" y="853"/>
                </a:lnTo>
                <a:lnTo>
                  <a:pt x="1256240" y="3396"/>
                </a:lnTo>
                <a:lnTo>
                  <a:pt x="1208606" y="7599"/>
                </a:lnTo>
                <a:lnTo>
                  <a:pt x="1161459" y="13434"/>
                </a:lnTo>
                <a:lnTo>
                  <a:pt x="1114827" y="20872"/>
                </a:lnTo>
                <a:lnTo>
                  <a:pt x="1068740" y="29884"/>
                </a:lnTo>
                <a:lnTo>
                  <a:pt x="1023225" y="40441"/>
                </a:lnTo>
                <a:lnTo>
                  <a:pt x="978312" y="52516"/>
                </a:lnTo>
                <a:lnTo>
                  <a:pt x="934029" y="66080"/>
                </a:lnTo>
                <a:lnTo>
                  <a:pt x="890404" y="81103"/>
                </a:lnTo>
                <a:lnTo>
                  <a:pt x="847467" y="97558"/>
                </a:lnTo>
                <a:lnTo>
                  <a:pt x="805246" y="115415"/>
                </a:lnTo>
                <a:lnTo>
                  <a:pt x="763769" y="134646"/>
                </a:lnTo>
                <a:lnTo>
                  <a:pt x="723065" y="155223"/>
                </a:lnTo>
                <a:lnTo>
                  <a:pt x="683163" y="177117"/>
                </a:lnTo>
                <a:lnTo>
                  <a:pt x="644092" y="200299"/>
                </a:lnTo>
                <a:lnTo>
                  <a:pt x="605879" y="224741"/>
                </a:lnTo>
                <a:lnTo>
                  <a:pt x="568554" y="250413"/>
                </a:lnTo>
                <a:lnTo>
                  <a:pt x="532145" y="277288"/>
                </a:lnTo>
                <a:lnTo>
                  <a:pt x="496681" y="305337"/>
                </a:lnTo>
                <a:lnTo>
                  <a:pt x="462191" y="334531"/>
                </a:lnTo>
                <a:lnTo>
                  <a:pt x="428702" y="364841"/>
                </a:lnTo>
                <a:lnTo>
                  <a:pt x="396244" y="396239"/>
                </a:lnTo>
                <a:lnTo>
                  <a:pt x="364846" y="428697"/>
                </a:lnTo>
                <a:lnTo>
                  <a:pt x="334535" y="462186"/>
                </a:lnTo>
                <a:lnTo>
                  <a:pt x="305341" y="496676"/>
                </a:lnTo>
                <a:lnTo>
                  <a:pt x="277292" y="532140"/>
                </a:lnTo>
                <a:lnTo>
                  <a:pt x="250417" y="568549"/>
                </a:lnTo>
                <a:lnTo>
                  <a:pt x="224744" y="605874"/>
                </a:lnTo>
                <a:lnTo>
                  <a:pt x="200302" y="644086"/>
                </a:lnTo>
                <a:lnTo>
                  <a:pt x="177120" y="683158"/>
                </a:lnTo>
                <a:lnTo>
                  <a:pt x="155226" y="723060"/>
                </a:lnTo>
                <a:lnTo>
                  <a:pt x="134649" y="763764"/>
                </a:lnTo>
                <a:lnTo>
                  <a:pt x="115417" y="805240"/>
                </a:lnTo>
                <a:lnTo>
                  <a:pt x="97559" y="847462"/>
                </a:lnTo>
                <a:lnTo>
                  <a:pt x="81104" y="890399"/>
                </a:lnTo>
                <a:lnTo>
                  <a:pt x="66081" y="934024"/>
                </a:lnTo>
                <a:lnTo>
                  <a:pt x="52517" y="978307"/>
                </a:lnTo>
                <a:lnTo>
                  <a:pt x="40442" y="1023221"/>
                </a:lnTo>
                <a:lnTo>
                  <a:pt x="29884" y="1068736"/>
                </a:lnTo>
                <a:lnTo>
                  <a:pt x="20872" y="1114824"/>
                </a:lnTo>
                <a:lnTo>
                  <a:pt x="13434" y="1161456"/>
                </a:lnTo>
                <a:lnTo>
                  <a:pt x="7599" y="1208604"/>
                </a:lnTo>
                <a:lnTo>
                  <a:pt x="3396" y="1256238"/>
                </a:lnTo>
                <a:lnTo>
                  <a:pt x="853" y="1304331"/>
                </a:lnTo>
                <a:lnTo>
                  <a:pt x="0" y="1352854"/>
                </a:lnTo>
                <a:lnTo>
                  <a:pt x="853" y="1401376"/>
                </a:lnTo>
                <a:lnTo>
                  <a:pt x="3396" y="1449469"/>
                </a:lnTo>
                <a:lnTo>
                  <a:pt x="7599" y="1497103"/>
                </a:lnTo>
                <a:lnTo>
                  <a:pt x="13434" y="1544250"/>
                </a:lnTo>
                <a:lnTo>
                  <a:pt x="20872" y="1590881"/>
                </a:lnTo>
                <a:lnTo>
                  <a:pt x="29884" y="1636968"/>
                </a:lnTo>
                <a:lnTo>
                  <a:pt x="40442" y="1682483"/>
                </a:lnTo>
                <a:lnTo>
                  <a:pt x="52517" y="1727396"/>
                </a:lnTo>
                <a:lnTo>
                  <a:pt x="66081" y="1771678"/>
                </a:lnTo>
                <a:lnTo>
                  <a:pt x="81104" y="1815303"/>
                </a:lnTo>
                <a:lnTo>
                  <a:pt x="97559" y="1858240"/>
                </a:lnTo>
                <a:lnTo>
                  <a:pt x="115417" y="1900461"/>
                </a:lnTo>
                <a:lnTo>
                  <a:pt x="134649" y="1941937"/>
                </a:lnTo>
                <a:lnTo>
                  <a:pt x="155226" y="1982640"/>
                </a:lnTo>
                <a:lnTo>
                  <a:pt x="177120" y="2022542"/>
                </a:lnTo>
                <a:lnTo>
                  <a:pt x="200302" y="2061613"/>
                </a:lnTo>
                <a:lnTo>
                  <a:pt x="224744" y="2099826"/>
                </a:lnTo>
                <a:lnTo>
                  <a:pt x="250417" y="2137150"/>
                </a:lnTo>
                <a:lnTo>
                  <a:pt x="277292" y="2173559"/>
                </a:lnTo>
                <a:lnTo>
                  <a:pt x="305341" y="2209022"/>
                </a:lnTo>
                <a:lnTo>
                  <a:pt x="334535" y="2243512"/>
                </a:lnTo>
                <a:lnTo>
                  <a:pt x="364846" y="2277001"/>
                </a:lnTo>
                <a:lnTo>
                  <a:pt x="396244" y="2309458"/>
                </a:lnTo>
                <a:lnTo>
                  <a:pt x="428702" y="2340856"/>
                </a:lnTo>
                <a:lnTo>
                  <a:pt x="462191" y="2371166"/>
                </a:lnTo>
                <a:lnTo>
                  <a:pt x="496681" y="2400360"/>
                </a:lnTo>
                <a:lnTo>
                  <a:pt x="532145" y="2428409"/>
                </a:lnTo>
                <a:lnTo>
                  <a:pt x="568554" y="2455283"/>
                </a:lnTo>
                <a:lnTo>
                  <a:pt x="605879" y="2480956"/>
                </a:lnTo>
                <a:lnTo>
                  <a:pt x="644092" y="2505397"/>
                </a:lnTo>
                <a:lnTo>
                  <a:pt x="683163" y="2528579"/>
                </a:lnTo>
                <a:lnTo>
                  <a:pt x="723065" y="2550473"/>
                </a:lnTo>
                <a:lnTo>
                  <a:pt x="763769" y="2571050"/>
                </a:lnTo>
                <a:lnTo>
                  <a:pt x="805246" y="2590281"/>
                </a:lnTo>
                <a:lnTo>
                  <a:pt x="847467" y="2608138"/>
                </a:lnTo>
                <a:lnTo>
                  <a:pt x="890404" y="2624593"/>
                </a:lnTo>
                <a:lnTo>
                  <a:pt x="934029" y="2639616"/>
                </a:lnTo>
                <a:lnTo>
                  <a:pt x="978312" y="2653180"/>
                </a:lnTo>
                <a:lnTo>
                  <a:pt x="1023225" y="2665255"/>
                </a:lnTo>
                <a:lnTo>
                  <a:pt x="1068740" y="2675812"/>
                </a:lnTo>
                <a:lnTo>
                  <a:pt x="1114827" y="2684824"/>
                </a:lnTo>
                <a:lnTo>
                  <a:pt x="1161459" y="2692262"/>
                </a:lnTo>
                <a:lnTo>
                  <a:pt x="1208606" y="2698097"/>
                </a:lnTo>
                <a:lnTo>
                  <a:pt x="1256240" y="2702300"/>
                </a:lnTo>
                <a:lnTo>
                  <a:pt x="1304332" y="2704842"/>
                </a:lnTo>
                <a:lnTo>
                  <a:pt x="1352854" y="2705696"/>
                </a:lnTo>
                <a:lnTo>
                  <a:pt x="1401376" y="2704842"/>
                </a:lnTo>
                <a:lnTo>
                  <a:pt x="1449469" y="2702300"/>
                </a:lnTo>
                <a:lnTo>
                  <a:pt x="1497103" y="2698097"/>
                </a:lnTo>
                <a:lnTo>
                  <a:pt x="1544250" y="2692262"/>
                </a:lnTo>
                <a:lnTo>
                  <a:pt x="1590882" y="2684824"/>
                </a:lnTo>
                <a:lnTo>
                  <a:pt x="1636969" y="2675812"/>
                </a:lnTo>
                <a:lnTo>
                  <a:pt x="1682483" y="2665255"/>
                </a:lnTo>
                <a:lnTo>
                  <a:pt x="1727397" y="2653180"/>
                </a:lnTo>
                <a:lnTo>
                  <a:pt x="1771680" y="2639616"/>
                </a:lnTo>
                <a:lnTo>
                  <a:pt x="1815304" y="2624593"/>
                </a:lnTo>
                <a:lnTo>
                  <a:pt x="1858241" y="2608138"/>
                </a:lnTo>
                <a:lnTo>
                  <a:pt x="1900463" y="2590281"/>
                </a:lnTo>
                <a:lnTo>
                  <a:pt x="1941940" y="2571050"/>
                </a:lnTo>
                <a:lnTo>
                  <a:pt x="1982643" y="2550473"/>
                </a:lnTo>
                <a:lnTo>
                  <a:pt x="2022545" y="2528579"/>
                </a:lnTo>
                <a:lnTo>
                  <a:pt x="2061617" y="2505397"/>
                </a:lnTo>
                <a:lnTo>
                  <a:pt x="2099829" y="2480956"/>
                </a:lnTo>
                <a:lnTo>
                  <a:pt x="2137155" y="2455283"/>
                </a:lnTo>
                <a:lnTo>
                  <a:pt x="2173563" y="2428409"/>
                </a:lnTo>
                <a:lnTo>
                  <a:pt x="2209027" y="2400360"/>
                </a:lnTo>
                <a:lnTo>
                  <a:pt x="2243518" y="2371166"/>
                </a:lnTo>
                <a:lnTo>
                  <a:pt x="2277006" y="2340856"/>
                </a:lnTo>
                <a:lnTo>
                  <a:pt x="2309464" y="2309458"/>
                </a:lnTo>
                <a:lnTo>
                  <a:pt x="2340863" y="2277001"/>
                </a:lnTo>
                <a:lnTo>
                  <a:pt x="2371174" y="2243512"/>
                </a:lnTo>
                <a:lnTo>
                  <a:pt x="2400368" y="2209022"/>
                </a:lnTo>
                <a:lnTo>
                  <a:pt x="2428417" y="2173559"/>
                </a:lnTo>
                <a:lnTo>
                  <a:pt x="2455292" y="2137150"/>
                </a:lnTo>
                <a:lnTo>
                  <a:pt x="2480965" y="2099826"/>
                </a:lnTo>
                <a:lnTo>
                  <a:pt x="2505407" y="2061613"/>
                </a:lnTo>
                <a:lnTo>
                  <a:pt x="2528589" y="2022542"/>
                </a:lnTo>
                <a:lnTo>
                  <a:pt x="2550483" y="1982640"/>
                </a:lnTo>
                <a:lnTo>
                  <a:pt x="2571060" y="1941937"/>
                </a:lnTo>
                <a:lnTo>
                  <a:pt x="2590292" y="1900461"/>
                </a:lnTo>
                <a:lnTo>
                  <a:pt x="2608149" y="1858240"/>
                </a:lnTo>
                <a:lnTo>
                  <a:pt x="2624604" y="1815303"/>
                </a:lnTo>
                <a:lnTo>
                  <a:pt x="2639628" y="1771678"/>
                </a:lnTo>
                <a:lnTo>
                  <a:pt x="2653191" y="1727396"/>
                </a:lnTo>
                <a:lnTo>
                  <a:pt x="2665267" y="1682483"/>
                </a:lnTo>
                <a:lnTo>
                  <a:pt x="2675825" y="1636968"/>
                </a:lnTo>
                <a:lnTo>
                  <a:pt x="2684837" y="1590881"/>
                </a:lnTo>
                <a:lnTo>
                  <a:pt x="2692274" y="1544250"/>
                </a:lnTo>
                <a:lnTo>
                  <a:pt x="2698109" y="1497103"/>
                </a:lnTo>
                <a:lnTo>
                  <a:pt x="2702312" y="1449469"/>
                </a:lnTo>
                <a:lnTo>
                  <a:pt x="2704855" y="1401376"/>
                </a:lnTo>
                <a:lnTo>
                  <a:pt x="2705709" y="1352854"/>
                </a:lnTo>
                <a:lnTo>
                  <a:pt x="2704855" y="1304331"/>
                </a:lnTo>
                <a:lnTo>
                  <a:pt x="2702312" y="1256238"/>
                </a:lnTo>
                <a:lnTo>
                  <a:pt x="2698109" y="1208604"/>
                </a:lnTo>
                <a:lnTo>
                  <a:pt x="2692274" y="1161456"/>
                </a:lnTo>
                <a:lnTo>
                  <a:pt x="2684837" y="1114824"/>
                </a:lnTo>
                <a:lnTo>
                  <a:pt x="2675825" y="1068736"/>
                </a:lnTo>
                <a:lnTo>
                  <a:pt x="2665267" y="1023221"/>
                </a:lnTo>
                <a:lnTo>
                  <a:pt x="2653191" y="978307"/>
                </a:lnTo>
                <a:lnTo>
                  <a:pt x="2639628" y="934024"/>
                </a:lnTo>
                <a:lnTo>
                  <a:pt x="2624604" y="890399"/>
                </a:lnTo>
                <a:lnTo>
                  <a:pt x="2608149" y="847462"/>
                </a:lnTo>
                <a:lnTo>
                  <a:pt x="2590292" y="805240"/>
                </a:lnTo>
                <a:lnTo>
                  <a:pt x="2571060" y="763764"/>
                </a:lnTo>
                <a:lnTo>
                  <a:pt x="2550483" y="723060"/>
                </a:lnTo>
                <a:lnTo>
                  <a:pt x="2528589" y="683158"/>
                </a:lnTo>
                <a:lnTo>
                  <a:pt x="2505407" y="644086"/>
                </a:lnTo>
                <a:lnTo>
                  <a:pt x="2480965" y="605874"/>
                </a:lnTo>
                <a:lnTo>
                  <a:pt x="2455292" y="568549"/>
                </a:lnTo>
                <a:lnTo>
                  <a:pt x="2428417" y="532140"/>
                </a:lnTo>
                <a:lnTo>
                  <a:pt x="2400368" y="496676"/>
                </a:lnTo>
                <a:lnTo>
                  <a:pt x="2371174" y="462186"/>
                </a:lnTo>
                <a:lnTo>
                  <a:pt x="2340863" y="428697"/>
                </a:lnTo>
                <a:lnTo>
                  <a:pt x="2309464" y="396239"/>
                </a:lnTo>
                <a:lnTo>
                  <a:pt x="2277006" y="364841"/>
                </a:lnTo>
                <a:lnTo>
                  <a:pt x="2243518" y="334531"/>
                </a:lnTo>
                <a:lnTo>
                  <a:pt x="2209027" y="305337"/>
                </a:lnTo>
                <a:lnTo>
                  <a:pt x="2173563" y="277288"/>
                </a:lnTo>
                <a:lnTo>
                  <a:pt x="2137155" y="250413"/>
                </a:lnTo>
                <a:lnTo>
                  <a:pt x="2099829" y="224741"/>
                </a:lnTo>
                <a:lnTo>
                  <a:pt x="2061617" y="200299"/>
                </a:lnTo>
                <a:lnTo>
                  <a:pt x="2022545" y="177117"/>
                </a:lnTo>
                <a:lnTo>
                  <a:pt x="1982643" y="155223"/>
                </a:lnTo>
                <a:lnTo>
                  <a:pt x="1941940" y="134646"/>
                </a:lnTo>
                <a:lnTo>
                  <a:pt x="1900463" y="115415"/>
                </a:lnTo>
                <a:lnTo>
                  <a:pt x="1858241" y="97558"/>
                </a:lnTo>
                <a:lnTo>
                  <a:pt x="1815304" y="81103"/>
                </a:lnTo>
                <a:lnTo>
                  <a:pt x="1771680" y="66080"/>
                </a:lnTo>
                <a:lnTo>
                  <a:pt x="1727397" y="52516"/>
                </a:lnTo>
                <a:lnTo>
                  <a:pt x="1682483" y="40441"/>
                </a:lnTo>
                <a:lnTo>
                  <a:pt x="1636969" y="29884"/>
                </a:lnTo>
                <a:lnTo>
                  <a:pt x="1590882" y="20872"/>
                </a:lnTo>
                <a:lnTo>
                  <a:pt x="1544250" y="13434"/>
                </a:lnTo>
                <a:lnTo>
                  <a:pt x="1497103" y="7599"/>
                </a:lnTo>
                <a:lnTo>
                  <a:pt x="1449469" y="3396"/>
                </a:lnTo>
                <a:lnTo>
                  <a:pt x="1401376" y="853"/>
                </a:lnTo>
                <a:lnTo>
                  <a:pt x="1352854" y="0"/>
                </a:lnTo>
                <a:close/>
              </a:path>
            </a:pathLst>
          </a:custGeom>
          <a:solidFill>
            <a:srgbClr val="263066"/>
          </a:solidFill>
        </p:spPr>
        <p:txBody>
          <a:bodyPr wrap="square" lIns="0" tIns="0" rIns="0" bIns="0" rtlCol="0"/>
          <a:lstStyle/>
          <a:p>
            <a:endParaRPr/>
          </a:p>
        </p:txBody>
      </p:sp>
      <p:sp>
        <p:nvSpPr>
          <p:cNvPr id="29" name="TextBox 28">
            <a:extLst>
              <a:ext uri="{FF2B5EF4-FFF2-40B4-BE49-F238E27FC236}">
                <a16:creationId xmlns:a16="http://schemas.microsoft.com/office/drawing/2014/main" id="{8FED5EAB-EB66-40F3-8A0C-661C48429D57}"/>
              </a:ext>
            </a:extLst>
          </p:cNvPr>
          <p:cNvSpPr txBox="1"/>
          <p:nvPr/>
        </p:nvSpPr>
        <p:spPr>
          <a:xfrm>
            <a:off x="9242283" y="2153820"/>
            <a:ext cx="2763878" cy="1050159"/>
          </a:xfrm>
          <a:prstGeom prst="rect">
            <a:avLst/>
          </a:prstGeom>
          <a:noFill/>
        </p:spPr>
        <p:txBody>
          <a:bodyPr wrap="square">
            <a:spAutoFit/>
          </a:bodyPr>
          <a:lstStyle/>
          <a:p>
            <a:pPr marL="149225" algn="ctr">
              <a:lnSpc>
                <a:spcPts val="3540"/>
              </a:lnSpc>
              <a:spcBef>
                <a:spcPts val="70"/>
              </a:spcBef>
            </a:pPr>
            <a:r>
              <a:rPr lang="en-GB" sz="3200" spc="20">
                <a:solidFill>
                  <a:schemeClr val="bg1"/>
                </a:solidFill>
                <a:latin typeface="Poppins" panose="00000500000000000000" pitchFamily="2" charset="0"/>
                <a:cs typeface="Poppins" panose="00000500000000000000" pitchFamily="2" charset="0"/>
              </a:rPr>
              <a:t>Drive</a:t>
            </a:r>
            <a:r>
              <a:rPr lang="en-GB" sz="3200" spc="20">
                <a:solidFill>
                  <a:schemeClr val="bg1"/>
                </a:solidFill>
                <a:latin typeface="Poppins SemiBold" panose="00000700000000000000" pitchFamily="2" charset="0"/>
                <a:cs typeface="Poppins SemiBold" panose="00000700000000000000" pitchFamily="2" charset="0"/>
              </a:rPr>
              <a:t> </a:t>
            </a:r>
            <a:r>
              <a:rPr lang="en-GB" sz="4800" spc="20">
                <a:solidFill>
                  <a:srgbClr val="FBD82E"/>
                </a:solidFill>
                <a:latin typeface="Poppins SemiBold" panose="00000700000000000000" pitchFamily="2" charset="0"/>
                <a:cs typeface="Poppins SemiBold" panose="00000700000000000000" pitchFamily="2" charset="0"/>
              </a:rPr>
              <a:t>change</a:t>
            </a:r>
            <a:r>
              <a:rPr lang="en-GB" sz="4400" spc="20">
                <a:solidFill>
                  <a:srgbClr val="FFED00"/>
                </a:solidFill>
                <a:latin typeface="Poppins SemiBold" panose="00000700000000000000" pitchFamily="2" charset="0"/>
                <a:cs typeface="Poppins SemiBold" panose="00000700000000000000" pitchFamily="2" charset="0"/>
              </a:rPr>
              <a:t> </a:t>
            </a:r>
            <a:endParaRPr lang="en-GB" sz="3200">
              <a:solidFill>
                <a:srgbClr val="FFED00"/>
              </a:solidFill>
              <a:latin typeface="Poppins SemiBold" panose="00000700000000000000" pitchFamily="2" charset="0"/>
              <a:cs typeface="Poppins SemiBold" panose="00000700000000000000" pitchFamily="2" charset="0"/>
            </a:endParaRPr>
          </a:p>
        </p:txBody>
      </p:sp>
      <p:sp>
        <p:nvSpPr>
          <p:cNvPr id="12" name="object 6">
            <a:extLst>
              <a:ext uri="{FF2B5EF4-FFF2-40B4-BE49-F238E27FC236}">
                <a16:creationId xmlns:a16="http://schemas.microsoft.com/office/drawing/2014/main" id="{FC1C9964-DD5E-4A92-9877-61A79F19C4E6}"/>
              </a:ext>
            </a:extLst>
          </p:cNvPr>
          <p:cNvSpPr/>
          <p:nvPr/>
        </p:nvSpPr>
        <p:spPr>
          <a:xfrm>
            <a:off x="74943" y="1467257"/>
            <a:ext cx="2967651" cy="2711627"/>
          </a:xfrm>
          <a:custGeom>
            <a:avLst/>
            <a:gdLst/>
            <a:ahLst/>
            <a:cxnLst/>
            <a:rect l="l" t="t" r="r" b="b"/>
            <a:pathLst>
              <a:path w="2705734" h="2705735">
                <a:moveTo>
                  <a:pt x="1352854" y="0"/>
                </a:moveTo>
                <a:lnTo>
                  <a:pt x="1304332" y="853"/>
                </a:lnTo>
                <a:lnTo>
                  <a:pt x="1256240" y="3396"/>
                </a:lnTo>
                <a:lnTo>
                  <a:pt x="1208606" y="7599"/>
                </a:lnTo>
                <a:lnTo>
                  <a:pt x="1161459" y="13434"/>
                </a:lnTo>
                <a:lnTo>
                  <a:pt x="1114827" y="20872"/>
                </a:lnTo>
                <a:lnTo>
                  <a:pt x="1068740" y="29884"/>
                </a:lnTo>
                <a:lnTo>
                  <a:pt x="1023225" y="40441"/>
                </a:lnTo>
                <a:lnTo>
                  <a:pt x="978312" y="52516"/>
                </a:lnTo>
                <a:lnTo>
                  <a:pt x="934029" y="66080"/>
                </a:lnTo>
                <a:lnTo>
                  <a:pt x="890404" y="81103"/>
                </a:lnTo>
                <a:lnTo>
                  <a:pt x="847467" y="97558"/>
                </a:lnTo>
                <a:lnTo>
                  <a:pt x="805246" y="115415"/>
                </a:lnTo>
                <a:lnTo>
                  <a:pt x="763769" y="134646"/>
                </a:lnTo>
                <a:lnTo>
                  <a:pt x="723065" y="155223"/>
                </a:lnTo>
                <a:lnTo>
                  <a:pt x="683163" y="177117"/>
                </a:lnTo>
                <a:lnTo>
                  <a:pt x="644092" y="200299"/>
                </a:lnTo>
                <a:lnTo>
                  <a:pt x="605879" y="224741"/>
                </a:lnTo>
                <a:lnTo>
                  <a:pt x="568554" y="250413"/>
                </a:lnTo>
                <a:lnTo>
                  <a:pt x="532145" y="277288"/>
                </a:lnTo>
                <a:lnTo>
                  <a:pt x="496681" y="305337"/>
                </a:lnTo>
                <a:lnTo>
                  <a:pt x="462191" y="334531"/>
                </a:lnTo>
                <a:lnTo>
                  <a:pt x="428702" y="364841"/>
                </a:lnTo>
                <a:lnTo>
                  <a:pt x="396244" y="396239"/>
                </a:lnTo>
                <a:lnTo>
                  <a:pt x="364846" y="428697"/>
                </a:lnTo>
                <a:lnTo>
                  <a:pt x="334535" y="462186"/>
                </a:lnTo>
                <a:lnTo>
                  <a:pt x="305341" y="496676"/>
                </a:lnTo>
                <a:lnTo>
                  <a:pt x="277292" y="532140"/>
                </a:lnTo>
                <a:lnTo>
                  <a:pt x="250417" y="568549"/>
                </a:lnTo>
                <a:lnTo>
                  <a:pt x="224744" y="605874"/>
                </a:lnTo>
                <a:lnTo>
                  <a:pt x="200302" y="644086"/>
                </a:lnTo>
                <a:lnTo>
                  <a:pt x="177120" y="683158"/>
                </a:lnTo>
                <a:lnTo>
                  <a:pt x="155226" y="723060"/>
                </a:lnTo>
                <a:lnTo>
                  <a:pt x="134649" y="763764"/>
                </a:lnTo>
                <a:lnTo>
                  <a:pt x="115417" y="805240"/>
                </a:lnTo>
                <a:lnTo>
                  <a:pt x="97559" y="847462"/>
                </a:lnTo>
                <a:lnTo>
                  <a:pt x="81104" y="890399"/>
                </a:lnTo>
                <a:lnTo>
                  <a:pt x="66081" y="934024"/>
                </a:lnTo>
                <a:lnTo>
                  <a:pt x="52517" y="978307"/>
                </a:lnTo>
                <a:lnTo>
                  <a:pt x="40442" y="1023221"/>
                </a:lnTo>
                <a:lnTo>
                  <a:pt x="29884" y="1068736"/>
                </a:lnTo>
                <a:lnTo>
                  <a:pt x="20872" y="1114824"/>
                </a:lnTo>
                <a:lnTo>
                  <a:pt x="13434" y="1161456"/>
                </a:lnTo>
                <a:lnTo>
                  <a:pt x="7599" y="1208604"/>
                </a:lnTo>
                <a:lnTo>
                  <a:pt x="3396" y="1256238"/>
                </a:lnTo>
                <a:lnTo>
                  <a:pt x="853" y="1304331"/>
                </a:lnTo>
                <a:lnTo>
                  <a:pt x="0" y="1352854"/>
                </a:lnTo>
                <a:lnTo>
                  <a:pt x="853" y="1401376"/>
                </a:lnTo>
                <a:lnTo>
                  <a:pt x="3396" y="1449469"/>
                </a:lnTo>
                <a:lnTo>
                  <a:pt x="7599" y="1497103"/>
                </a:lnTo>
                <a:lnTo>
                  <a:pt x="13434" y="1544250"/>
                </a:lnTo>
                <a:lnTo>
                  <a:pt x="20872" y="1590881"/>
                </a:lnTo>
                <a:lnTo>
                  <a:pt x="29884" y="1636968"/>
                </a:lnTo>
                <a:lnTo>
                  <a:pt x="40442" y="1682483"/>
                </a:lnTo>
                <a:lnTo>
                  <a:pt x="52517" y="1727396"/>
                </a:lnTo>
                <a:lnTo>
                  <a:pt x="66081" y="1771678"/>
                </a:lnTo>
                <a:lnTo>
                  <a:pt x="81104" y="1815303"/>
                </a:lnTo>
                <a:lnTo>
                  <a:pt x="97559" y="1858240"/>
                </a:lnTo>
                <a:lnTo>
                  <a:pt x="115417" y="1900461"/>
                </a:lnTo>
                <a:lnTo>
                  <a:pt x="134649" y="1941937"/>
                </a:lnTo>
                <a:lnTo>
                  <a:pt x="155226" y="1982640"/>
                </a:lnTo>
                <a:lnTo>
                  <a:pt x="177120" y="2022542"/>
                </a:lnTo>
                <a:lnTo>
                  <a:pt x="200302" y="2061613"/>
                </a:lnTo>
                <a:lnTo>
                  <a:pt x="224744" y="2099826"/>
                </a:lnTo>
                <a:lnTo>
                  <a:pt x="250417" y="2137150"/>
                </a:lnTo>
                <a:lnTo>
                  <a:pt x="277292" y="2173559"/>
                </a:lnTo>
                <a:lnTo>
                  <a:pt x="305341" y="2209022"/>
                </a:lnTo>
                <a:lnTo>
                  <a:pt x="334535" y="2243512"/>
                </a:lnTo>
                <a:lnTo>
                  <a:pt x="364846" y="2277001"/>
                </a:lnTo>
                <a:lnTo>
                  <a:pt x="396244" y="2309458"/>
                </a:lnTo>
                <a:lnTo>
                  <a:pt x="428702" y="2340856"/>
                </a:lnTo>
                <a:lnTo>
                  <a:pt x="462191" y="2371166"/>
                </a:lnTo>
                <a:lnTo>
                  <a:pt x="496681" y="2400360"/>
                </a:lnTo>
                <a:lnTo>
                  <a:pt x="532145" y="2428409"/>
                </a:lnTo>
                <a:lnTo>
                  <a:pt x="568554" y="2455283"/>
                </a:lnTo>
                <a:lnTo>
                  <a:pt x="605879" y="2480956"/>
                </a:lnTo>
                <a:lnTo>
                  <a:pt x="644092" y="2505397"/>
                </a:lnTo>
                <a:lnTo>
                  <a:pt x="683163" y="2528579"/>
                </a:lnTo>
                <a:lnTo>
                  <a:pt x="723065" y="2550473"/>
                </a:lnTo>
                <a:lnTo>
                  <a:pt x="763769" y="2571050"/>
                </a:lnTo>
                <a:lnTo>
                  <a:pt x="805246" y="2590281"/>
                </a:lnTo>
                <a:lnTo>
                  <a:pt x="847467" y="2608138"/>
                </a:lnTo>
                <a:lnTo>
                  <a:pt x="890404" y="2624593"/>
                </a:lnTo>
                <a:lnTo>
                  <a:pt x="934029" y="2639616"/>
                </a:lnTo>
                <a:lnTo>
                  <a:pt x="978312" y="2653180"/>
                </a:lnTo>
                <a:lnTo>
                  <a:pt x="1023225" y="2665255"/>
                </a:lnTo>
                <a:lnTo>
                  <a:pt x="1068740" y="2675812"/>
                </a:lnTo>
                <a:lnTo>
                  <a:pt x="1114827" y="2684824"/>
                </a:lnTo>
                <a:lnTo>
                  <a:pt x="1161459" y="2692262"/>
                </a:lnTo>
                <a:lnTo>
                  <a:pt x="1208606" y="2698097"/>
                </a:lnTo>
                <a:lnTo>
                  <a:pt x="1256240" y="2702300"/>
                </a:lnTo>
                <a:lnTo>
                  <a:pt x="1304332" y="2704842"/>
                </a:lnTo>
                <a:lnTo>
                  <a:pt x="1352854" y="2705696"/>
                </a:lnTo>
                <a:lnTo>
                  <a:pt x="1401376" y="2704842"/>
                </a:lnTo>
                <a:lnTo>
                  <a:pt x="1449469" y="2702300"/>
                </a:lnTo>
                <a:lnTo>
                  <a:pt x="1497103" y="2698097"/>
                </a:lnTo>
                <a:lnTo>
                  <a:pt x="1544250" y="2692262"/>
                </a:lnTo>
                <a:lnTo>
                  <a:pt x="1590882" y="2684824"/>
                </a:lnTo>
                <a:lnTo>
                  <a:pt x="1636969" y="2675812"/>
                </a:lnTo>
                <a:lnTo>
                  <a:pt x="1682483" y="2665255"/>
                </a:lnTo>
                <a:lnTo>
                  <a:pt x="1727397" y="2653180"/>
                </a:lnTo>
                <a:lnTo>
                  <a:pt x="1771680" y="2639616"/>
                </a:lnTo>
                <a:lnTo>
                  <a:pt x="1815304" y="2624593"/>
                </a:lnTo>
                <a:lnTo>
                  <a:pt x="1858241" y="2608138"/>
                </a:lnTo>
                <a:lnTo>
                  <a:pt x="1900463" y="2590281"/>
                </a:lnTo>
                <a:lnTo>
                  <a:pt x="1941940" y="2571050"/>
                </a:lnTo>
                <a:lnTo>
                  <a:pt x="1982643" y="2550473"/>
                </a:lnTo>
                <a:lnTo>
                  <a:pt x="2022545" y="2528579"/>
                </a:lnTo>
                <a:lnTo>
                  <a:pt x="2061617" y="2505397"/>
                </a:lnTo>
                <a:lnTo>
                  <a:pt x="2099829" y="2480956"/>
                </a:lnTo>
                <a:lnTo>
                  <a:pt x="2137155" y="2455283"/>
                </a:lnTo>
                <a:lnTo>
                  <a:pt x="2173563" y="2428409"/>
                </a:lnTo>
                <a:lnTo>
                  <a:pt x="2209027" y="2400360"/>
                </a:lnTo>
                <a:lnTo>
                  <a:pt x="2243518" y="2371166"/>
                </a:lnTo>
                <a:lnTo>
                  <a:pt x="2277006" y="2340856"/>
                </a:lnTo>
                <a:lnTo>
                  <a:pt x="2309464" y="2309458"/>
                </a:lnTo>
                <a:lnTo>
                  <a:pt x="2340863" y="2277001"/>
                </a:lnTo>
                <a:lnTo>
                  <a:pt x="2371174" y="2243512"/>
                </a:lnTo>
                <a:lnTo>
                  <a:pt x="2400368" y="2209022"/>
                </a:lnTo>
                <a:lnTo>
                  <a:pt x="2428417" y="2173559"/>
                </a:lnTo>
                <a:lnTo>
                  <a:pt x="2455292" y="2137150"/>
                </a:lnTo>
                <a:lnTo>
                  <a:pt x="2480965" y="2099826"/>
                </a:lnTo>
                <a:lnTo>
                  <a:pt x="2505407" y="2061613"/>
                </a:lnTo>
                <a:lnTo>
                  <a:pt x="2528589" y="2022542"/>
                </a:lnTo>
                <a:lnTo>
                  <a:pt x="2550483" y="1982640"/>
                </a:lnTo>
                <a:lnTo>
                  <a:pt x="2571060" y="1941937"/>
                </a:lnTo>
                <a:lnTo>
                  <a:pt x="2590292" y="1900461"/>
                </a:lnTo>
                <a:lnTo>
                  <a:pt x="2608149" y="1858240"/>
                </a:lnTo>
                <a:lnTo>
                  <a:pt x="2624604" y="1815303"/>
                </a:lnTo>
                <a:lnTo>
                  <a:pt x="2639628" y="1771678"/>
                </a:lnTo>
                <a:lnTo>
                  <a:pt x="2653191" y="1727396"/>
                </a:lnTo>
                <a:lnTo>
                  <a:pt x="2665267" y="1682483"/>
                </a:lnTo>
                <a:lnTo>
                  <a:pt x="2675825" y="1636968"/>
                </a:lnTo>
                <a:lnTo>
                  <a:pt x="2684837" y="1590881"/>
                </a:lnTo>
                <a:lnTo>
                  <a:pt x="2692274" y="1544250"/>
                </a:lnTo>
                <a:lnTo>
                  <a:pt x="2698109" y="1497103"/>
                </a:lnTo>
                <a:lnTo>
                  <a:pt x="2702312" y="1449469"/>
                </a:lnTo>
                <a:lnTo>
                  <a:pt x="2704855" y="1401376"/>
                </a:lnTo>
                <a:lnTo>
                  <a:pt x="2705709" y="1352854"/>
                </a:lnTo>
                <a:lnTo>
                  <a:pt x="2704855" y="1304331"/>
                </a:lnTo>
                <a:lnTo>
                  <a:pt x="2702312" y="1256238"/>
                </a:lnTo>
                <a:lnTo>
                  <a:pt x="2698109" y="1208604"/>
                </a:lnTo>
                <a:lnTo>
                  <a:pt x="2692274" y="1161456"/>
                </a:lnTo>
                <a:lnTo>
                  <a:pt x="2684837" y="1114824"/>
                </a:lnTo>
                <a:lnTo>
                  <a:pt x="2675825" y="1068736"/>
                </a:lnTo>
                <a:lnTo>
                  <a:pt x="2665267" y="1023221"/>
                </a:lnTo>
                <a:lnTo>
                  <a:pt x="2653191" y="978307"/>
                </a:lnTo>
                <a:lnTo>
                  <a:pt x="2639628" y="934024"/>
                </a:lnTo>
                <a:lnTo>
                  <a:pt x="2624604" y="890399"/>
                </a:lnTo>
                <a:lnTo>
                  <a:pt x="2608149" y="847462"/>
                </a:lnTo>
                <a:lnTo>
                  <a:pt x="2590292" y="805240"/>
                </a:lnTo>
                <a:lnTo>
                  <a:pt x="2571060" y="763764"/>
                </a:lnTo>
                <a:lnTo>
                  <a:pt x="2550483" y="723060"/>
                </a:lnTo>
                <a:lnTo>
                  <a:pt x="2528589" y="683158"/>
                </a:lnTo>
                <a:lnTo>
                  <a:pt x="2505407" y="644086"/>
                </a:lnTo>
                <a:lnTo>
                  <a:pt x="2480965" y="605874"/>
                </a:lnTo>
                <a:lnTo>
                  <a:pt x="2455292" y="568549"/>
                </a:lnTo>
                <a:lnTo>
                  <a:pt x="2428417" y="532140"/>
                </a:lnTo>
                <a:lnTo>
                  <a:pt x="2400368" y="496676"/>
                </a:lnTo>
                <a:lnTo>
                  <a:pt x="2371174" y="462186"/>
                </a:lnTo>
                <a:lnTo>
                  <a:pt x="2340863" y="428697"/>
                </a:lnTo>
                <a:lnTo>
                  <a:pt x="2309464" y="396239"/>
                </a:lnTo>
                <a:lnTo>
                  <a:pt x="2277006" y="364841"/>
                </a:lnTo>
                <a:lnTo>
                  <a:pt x="2243518" y="334531"/>
                </a:lnTo>
                <a:lnTo>
                  <a:pt x="2209027" y="305337"/>
                </a:lnTo>
                <a:lnTo>
                  <a:pt x="2173563" y="277288"/>
                </a:lnTo>
                <a:lnTo>
                  <a:pt x="2137155" y="250413"/>
                </a:lnTo>
                <a:lnTo>
                  <a:pt x="2099829" y="224741"/>
                </a:lnTo>
                <a:lnTo>
                  <a:pt x="2061617" y="200299"/>
                </a:lnTo>
                <a:lnTo>
                  <a:pt x="2022545" y="177117"/>
                </a:lnTo>
                <a:lnTo>
                  <a:pt x="1982643" y="155223"/>
                </a:lnTo>
                <a:lnTo>
                  <a:pt x="1941940" y="134646"/>
                </a:lnTo>
                <a:lnTo>
                  <a:pt x="1900463" y="115415"/>
                </a:lnTo>
                <a:lnTo>
                  <a:pt x="1858241" y="97558"/>
                </a:lnTo>
                <a:lnTo>
                  <a:pt x="1815304" y="81103"/>
                </a:lnTo>
                <a:lnTo>
                  <a:pt x="1771680" y="66080"/>
                </a:lnTo>
                <a:lnTo>
                  <a:pt x="1727397" y="52516"/>
                </a:lnTo>
                <a:lnTo>
                  <a:pt x="1682483" y="40441"/>
                </a:lnTo>
                <a:lnTo>
                  <a:pt x="1636969" y="29884"/>
                </a:lnTo>
                <a:lnTo>
                  <a:pt x="1590882" y="20872"/>
                </a:lnTo>
                <a:lnTo>
                  <a:pt x="1544250" y="13434"/>
                </a:lnTo>
                <a:lnTo>
                  <a:pt x="1497103" y="7599"/>
                </a:lnTo>
                <a:lnTo>
                  <a:pt x="1449469" y="3396"/>
                </a:lnTo>
                <a:lnTo>
                  <a:pt x="1401376" y="853"/>
                </a:lnTo>
                <a:lnTo>
                  <a:pt x="1352854" y="0"/>
                </a:lnTo>
                <a:close/>
              </a:path>
            </a:pathLst>
          </a:custGeom>
          <a:solidFill>
            <a:srgbClr val="77BEED"/>
          </a:solidFill>
        </p:spPr>
        <p:txBody>
          <a:bodyPr wrap="square" lIns="0" tIns="0" rIns="0" bIns="0" rtlCol="0"/>
          <a:lstStyle/>
          <a:p>
            <a:endParaRPr/>
          </a:p>
        </p:txBody>
      </p:sp>
      <p:sp>
        <p:nvSpPr>
          <p:cNvPr id="31" name="TextBox 30">
            <a:extLst>
              <a:ext uri="{FF2B5EF4-FFF2-40B4-BE49-F238E27FC236}">
                <a16:creationId xmlns:a16="http://schemas.microsoft.com/office/drawing/2014/main" id="{863E0CAD-78E2-4023-A95D-49D4802996FB}"/>
              </a:ext>
            </a:extLst>
          </p:cNvPr>
          <p:cNvSpPr txBox="1"/>
          <p:nvPr/>
        </p:nvSpPr>
        <p:spPr>
          <a:xfrm>
            <a:off x="6369838" y="2097357"/>
            <a:ext cx="2509638" cy="1484637"/>
          </a:xfrm>
          <a:prstGeom prst="rect">
            <a:avLst/>
          </a:prstGeom>
          <a:noFill/>
        </p:spPr>
        <p:txBody>
          <a:bodyPr wrap="square">
            <a:spAutoFit/>
          </a:bodyPr>
          <a:lstStyle/>
          <a:p>
            <a:pPr marL="149225" algn="ctr">
              <a:lnSpc>
                <a:spcPts val="3540"/>
              </a:lnSpc>
              <a:spcBef>
                <a:spcPts val="70"/>
              </a:spcBef>
            </a:pPr>
            <a:r>
              <a:rPr lang="en-GB" sz="3200" spc="20">
                <a:solidFill>
                  <a:schemeClr val="bg1"/>
                </a:solidFill>
                <a:latin typeface="Poppins" panose="00000500000000000000" pitchFamily="2" charset="0"/>
                <a:cs typeface="Poppins" panose="00000500000000000000" pitchFamily="2" charset="0"/>
              </a:rPr>
              <a:t>Be</a:t>
            </a:r>
            <a:r>
              <a:rPr lang="en-GB" sz="3200" spc="20">
                <a:solidFill>
                  <a:schemeClr val="bg1"/>
                </a:solidFill>
                <a:latin typeface="Poppins SemiBold" panose="00000700000000000000" pitchFamily="2" charset="0"/>
                <a:cs typeface="Poppins SemiBold" panose="00000700000000000000" pitchFamily="2" charset="0"/>
              </a:rPr>
              <a:t> </a:t>
            </a:r>
            <a:r>
              <a:rPr lang="en-GB" sz="4800" spc="20">
                <a:solidFill>
                  <a:srgbClr val="77BEED"/>
                </a:solidFill>
                <a:latin typeface="Poppins SemiBold" panose="00000700000000000000" pitchFamily="2" charset="0"/>
                <a:cs typeface="Poppins SemiBold" panose="00000700000000000000" pitchFamily="2" charset="0"/>
              </a:rPr>
              <a:t>people</a:t>
            </a:r>
            <a:r>
              <a:rPr lang="en-GB" sz="3200" spc="20">
                <a:solidFill>
                  <a:schemeClr val="bg1"/>
                </a:solidFill>
                <a:latin typeface="Poppins SemiBold" panose="00000700000000000000" pitchFamily="2" charset="0"/>
                <a:cs typeface="Poppins SemiBold" panose="00000700000000000000" pitchFamily="2" charset="0"/>
              </a:rPr>
              <a:t> </a:t>
            </a:r>
            <a:r>
              <a:rPr lang="en-GB" sz="3200" spc="20">
                <a:solidFill>
                  <a:schemeClr val="bg1"/>
                </a:solidFill>
                <a:latin typeface="Poppins" panose="00000500000000000000" pitchFamily="2" charset="0"/>
                <a:cs typeface="Poppins" panose="00000500000000000000" pitchFamily="2" charset="0"/>
              </a:rPr>
              <a:t>led</a:t>
            </a:r>
            <a:r>
              <a:rPr lang="en-GB" sz="3200" spc="20">
                <a:solidFill>
                  <a:schemeClr val="bg1"/>
                </a:solidFill>
                <a:latin typeface="Poppins SemiBold" panose="00000700000000000000" pitchFamily="2" charset="0"/>
                <a:cs typeface="Poppins SemiBold" panose="00000700000000000000" pitchFamily="2" charset="0"/>
              </a:rPr>
              <a:t> </a:t>
            </a:r>
            <a:endParaRPr lang="en-GB" sz="3200">
              <a:solidFill>
                <a:schemeClr val="bg1"/>
              </a:solidFill>
              <a:latin typeface="Poppins SemiBold" panose="00000700000000000000" pitchFamily="2" charset="0"/>
              <a:cs typeface="Poppins SemiBold" panose="00000700000000000000" pitchFamily="2" charset="0"/>
            </a:endParaRPr>
          </a:p>
        </p:txBody>
      </p:sp>
      <p:sp>
        <p:nvSpPr>
          <p:cNvPr id="32" name="TextBox 31">
            <a:extLst>
              <a:ext uri="{FF2B5EF4-FFF2-40B4-BE49-F238E27FC236}">
                <a16:creationId xmlns:a16="http://schemas.microsoft.com/office/drawing/2014/main" id="{FF85F408-05C7-4B4F-BDF9-5C84454190DF}"/>
              </a:ext>
            </a:extLst>
          </p:cNvPr>
          <p:cNvSpPr txBox="1"/>
          <p:nvPr/>
        </p:nvSpPr>
        <p:spPr>
          <a:xfrm>
            <a:off x="2910587" y="2159440"/>
            <a:ext cx="3251750" cy="1050159"/>
          </a:xfrm>
          <a:prstGeom prst="rect">
            <a:avLst/>
          </a:prstGeom>
          <a:noFill/>
        </p:spPr>
        <p:txBody>
          <a:bodyPr wrap="square">
            <a:spAutoFit/>
          </a:bodyPr>
          <a:lstStyle/>
          <a:p>
            <a:pPr marL="149225" algn="ctr">
              <a:lnSpc>
                <a:spcPts val="3540"/>
              </a:lnSpc>
              <a:spcBef>
                <a:spcPts val="70"/>
              </a:spcBef>
            </a:pPr>
            <a:r>
              <a:rPr lang="en-GB" sz="3200" spc="20">
                <a:solidFill>
                  <a:schemeClr val="bg1"/>
                </a:solidFill>
                <a:latin typeface="Poppins" panose="00000500000000000000" pitchFamily="2" charset="0"/>
                <a:cs typeface="Poppins" panose="00000500000000000000" pitchFamily="2" charset="0"/>
              </a:rPr>
              <a:t>Commit to </a:t>
            </a:r>
            <a:r>
              <a:rPr lang="en-GB" sz="4800" spc="20">
                <a:solidFill>
                  <a:srgbClr val="1B8FD0"/>
                </a:solidFill>
                <a:latin typeface="Poppins SemiBold" panose="00000700000000000000" pitchFamily="2" charset="0"/>
                <a:cs typeface="Poppins SemiBold" panose="00000700000000000000" pitchFamily="2" charset="0"/>
              </a:rPr>
              <a:t>inclusion</a:t>
            </a:r>
            <a:endParaRPr lang="en-GB" sz="3200">
              <a:solidFill>
                <a:srgbClr val="1B8FD0"/>
              </a:solidFill>
              <a:latin typeface="Poppins SemiBold" panose="00000700000000000000" pitchFamily="2" charset="0"/>
              <a:cs typeface="Poppins SemiBold" panose="00000700000000000000" pitchFamily="2" charset="0"/>
            </a:endParaRPr>
          </a:p>
        </p:txBody>
      </p:sp>
      <p:sp>
        <p:nvSpPr>
          <p:cNvPr id="22" name="TextBox 21">
            <a:extLst>
              <a:ext uri="{FF2B5EF4-FFF2-40B4-BE49-F238E27FC236}">
                <a16:creationId xmlns:a16="http://schemas.microsoft.com/office/drawing/2014/main" id="{CC6D2B73-5635-405B-B7D9-3B17A29D8607}"/>
              </a:ext>
            </a:extLst>
          </p:cNvPr>
          <p:cNvSpPr txBox="1"/>
          <p:nvPr/>
        </p:nvSpPr>
        <p:spPr>
          <a:xfrm>
            <a:off x="-57074" y="2153820"/>
            <a:ext cx="3105717" cy="1050159"/>
          </a:xfrm>
          <a:prstGeom prst="rect">
            <a:avLst/>
          </a:prstGeom>
          <a:noFill/>
        </p:spPr>
        <p:txBody>
          <a:bodyPr wrap="square">
            <a:spAutoFit/>
          </a:bodyPr>
          <a:lstStyle/>
          <a:p>
            <a:pPr marL="149225" algn="ctr">
              <a:lnSpc>
                <a:spcPts val="3540"/>
              </a:lnSpc>
              <a:spcBef>
                <a:spcPts val="70"/>
              </a:spcBef>
            </a:pPr>
            <a:r>
              <a:rPr lang="en-GB" sz="3200" spc="20">
                <a:solidFill>
                  <a:schemeClr val="bg1"/>
                </a:solidFill>
                <a:latin typeface="Poppins" panose="00000500000000000000" pitchFamily="2" charset="0"/>
                <a:cs typeface="Poppins" panose="00000500000000000000" pitchFamily="2" charset="0"/>
              </a:rPr>
              <a:t>Demonstrate</a:t>
            </a:r>
            <a:r>
              <a:rPr lang="en-GB" sz="3200" spc="20">
                <a:solidFill>
                  <a:schemeClr val="bg1"/>
                </a:solidFill>
                <a:latin typeface="Poppins SemiBold" panose="00000700000000000000" pitchFamily="2" charset="0"/>
                <a:cs typeface="Poppins SemiBold" panose="00000700000000000000" pitchFamily="2" charset="0"/>
              </a:rPr>
              <a:t> </a:t>
            </a:r>
            <a:r>
              <a:rPr lang="en-GB" sz="4800" spc="20">
                <a:solidFill>
                  <a:srgbClr val="263066"/>
                </a:solidFill>
                <a:latin typeface="Poppins SemiBold" panose="00000700000000000000" pitchFamily="2" charset="0"/>
                <a:cs typeface="Poppins SemiBold" panose="00000700000000000000" pitchFamily="2" charset="0"/>
              </a:rPr>
              <a:t>integrity</a:t>
            </a:r>
            <a:r>
              <a:rPr lang="en-GB" sz="3200" spc="20">
                <a:solidFill>
                  <a:srgbClr val="263066"/>
                </a:solidFill>
                <a:latin typeface="Poppins SemiBold" panose="00000700000000000000" pitchFamily="2" charset="0"/>
                <a:cs typeface="Poppins SemiBold" panose="00000700000000000000" pitchFamily="2" charset="0"/>
              </a:rPr>
              <a:t> </a:t>
            </a:r>
            <a:endParaRPr lang="en-GB" sz="3200">
              <a:solidFill>
                <a:srgbClr val="263066"/>
              </a:solidFill>
              <a:latin typeface="Poppins SemiBold" panose="00000700000000000000" pitchFamily="2" charset="0"/>
              <a:cs typeface="Poppins SemiBold" panose="00000700000000000000" pitchFamily="2" charset="0"/>
            </a:endParaRPr>
          </a:p>
        </p:txBody>
      </p:sp>
      <p:sp>
        <p:nvSpPr>
          <p:cNvPr id="3" name="TextBox 2">
            <a:extLst>
              <a:ext uri="{FF2B5EF4-FFF2-40B4-BE49-F238E27FC236}">
                <a16:creationId xmlns:a16="http://schemas.microsoft.com/office/drawing/2014/main" id="{E5F1E19D-36AE-44F1-AA35-E8EB8030C250}"/>
              </a:ext>
            </a:extLst>
          </p:cNvPr>
          <p:cNvSpPr txBox="1"/>
          <p:nvPr/>
        </p:nvSpPr>
        <p:spPr>
          <a:xfrm>
            <a:off x="201666" y="4358735"/>
            <a:ext cx="2776339" cy="2246769"/>
          </a:xfrm>
          <a:prstGeom prst="rect">
            <a:avLst/>
          </a:prstGeom>
          <a:solidFill>
            <a:schemeClr val="bg1"/>
          </a:solidFill>
          <a:ln>
            <a:noFill/>
          </a:ln>
        </p:spPr>
        <p:txBody>
          <a:bodyPr wrap="square" rtlCol="0">
            <a:spAutoFit/>
          </a:bodyPr>
          <a:lstStyle/>
          <a:p>
            <a:pPr algn="ctr"/>
            <a:r>
              <a:rPr lang="en-GB" sz="1400">
                <a:solidFill>
                  <a:srgbClr val="263066"/>
                </a:solidFill>
                <a:latin typeface="Poppins" panose="00000500000000000000" pitchFamily="2" charset="0"/>
                <a:cs typeface="Poppins" panose="00000500000000000000" pitchFamily="2" charset="0"/>
              </a:rPr>
              <a:t>We </a:t>
            </a:r>
            <a:r>
              <a:rPr lang="en-GB" sz="1400">
                <a:solidFill>
                  <a:srgbClr val="263066"/>
                </a:solidFill>
                <a:latin typeface="Poppins SemiBold" panose="00000700000000000000" pitchFamily="2" charset="0"/>
                <a:cs typeface="Poppins SemiBold" panose="00000700000000000000" pitchFamily="2" charset="0"/>
              </a:rPr>
              <a:t>lead</a:t>
            </a:r>
            <a:r>
              <a:rPr lang="en-GB" sz="1400">
                <a:solidFill>
                  <a:srgbClr val="263066"/>
                </a:solidFill>
                <a:latin typeface="Poppins" panose="00000500000000000000" pitchFamily="2" charset="0"/>
                <a:cs typeface="Poppins" panose="00000500000000000000" pitchFamily="2" charset="0"/>
              </a:rPr>
              <a:t> by example </a:t>
            </a:r>
          </a:p>
          <a:p>
            <a:pPr algn="ctr"/>
            <a:endParaRPr lang="en-GB" sz="1400">
              <a:solidFill>
                <a:srgbClr val="263066"/>
              </a:solidFill>
              <a:latin typeface="Poppins" panose="00000500000000000000" pitchFamily="2" charset="0"/>
              <a:cs typeface="Poppins" panose="00000500000000000000" pitchFamily="2" charset="0"/>
            </a:endParaRPr>
          </a:p>
          <a:p>
            <a:pPr algn="ctr"/>
            <a:r>
              <a:rPr lang="en-GB" sz="1400">
                <a:solidFill>
                  <a:srgbClr val="263066"/>
                </a:solidFill>
                <a:latin typeface="Poppins" panose="00000500000000000000" pitchFamily="2" charset="0"/>
                <a:cs typeface="Poppins" panose="00000500000000000000" pitchFamily="2" charset="0"/>
              </a:rPr>
              <a:t>We are honest, open and </a:t>
            </a:r>
            <a:r>
              <a:rPr lang="en-GB" sz="1400">
                <a:solidFill>
                  <a:srgbClr val="263066"/>
                </a:solidFill>
                <a:latin typeface="Poppins SemiBold" panose="00000700000000000000" pitchFamily="2" charset="0"/>
                <a:cs typeface="Poppins SemiBold" panose="00000700000000000000" pitchFamily="2" charset="0"/>
              </a:rPr>
              <a:t>trustworthy</a:t>
            </a:r>
          </a:p>
          <a:p>
            <a:pPr algn="ctr"/>
            <a:endParaRPr lang="en-GB" sz="1400">
              <a:solidFill>
                <a:srgbClr val="263066"/>
              </a:solidFill>
              <a:latin typeface="Poppins SemiBold" panose="00000700000000000000" pitchFamily="2" charset="0"/>
              <a:cs typeface="Poppins SemiBold" panose="00000700000000000000" pitchFamily="2" charset="0"/>
            </a:endParaRPr>
          </a:p>
          <a:p>
            <a:pPr algn="ctr"/>
            <a:r>
              <a:rPr lang="en-GB" sz="1400">
                <a:solidFill>
                  <a:srgbClr val="263066"/>
                </a:solidFill>
                <a:latin typeface="Poppins" panose="00000500000000000000" pitchFamily="2" charset="0"/>
                <a:cs typeface="Poppins" panose="00000500000000000000" pitchFamily="2" charset="0"/>
              </a:rPr>
              <a:t>We are </a:t>
            </a:r>
            <a:r>
              <a:rPr lang="en-GB" sz="1400">
                <a:solidFill>
                  <a:srgbClr val="263066"/>
                </a:solidFill>
                <a:latin typeface="Poppins SemiBold" panose="00000700000000000000" pitchFamily="2" charset="0"/>
                <a:cs typeface="Poppins SemiBold" panose="00000700000000000000" pitchFamily="2" charset="0"/>
              </a:rPr>
              <a:t>diligent </a:t>
            </a:r>
            <a:r>
              <a:rPr lang="en-GB" sz="1400">
                <a:solidFill>
                  <a:srgbClr val="263066"/>
                </a:solidFill>
                <a:latin typeface="Poppins" panose="00000500000000000000" pitchFamily="2" charset="0"/>
                <a:cs typeface="Poppins" panose="00000500000000000000" pitchFamily="2" charset="0"/>
              </a:rPr>
              <a:t>and committed</a:t>
            </a:r>
          </a:p>
          <a:p>
            <a:pPr algn="ctr"/>
            <a:endParaRPr lang="en-GB" sz="1400">
              <a:solidFill>
                <a:srgbClr val="263066"/>
              </a:solidFill>
              <a:latin typeface="Poppins" panose="00000500000000000000" pitchFamily="2" charset="0"/>
              <a:cs typeface="Poppins" panose="00000500000000000000" pitchFamily="2" charset="0"/>
            </a:endParaRPr>
          </a:p>
          <a:p>
            <a:pPr algn="ctr"/>
            <a:r>
              <a:rPr lang="en-GB" sz="1400">
                <a:solidFill>
                  <a:srgbClr val="263066"/>
                </a:solidFill>
                <a:latin typeface="Poppins" panose="00000500000000000000" pitchFamily="2" charset="0"/>
                <a:cs typeface="Poppins" panose="00000500000000000000" pitchFamily="2" charset="0"/>
              </a:rPr>
              <a:t>We are willing to </a:t>
            </a:r>
            <a:r>
              <a:rPr lang="en-GB" sz="1400">
                <a:solidFill>
                  <a:srgbClr val="263066"/>
                </a:solidFill>
                <a:latin typeface="Poppins SemiBold" panose="00000700000000000000" pitchFamily="2" charset="0"/>
                <a:cs typeface="Poppins SemiBold" panose="00000700000000000000" pitchFamily="2" charset="0"/>
              </a:rPr>
              <a:t>challenge</a:t>
            </a:r>
            <a:r>
              <a:rPr lang="en-GB" sz="1400">
                <a:solidFill>
                  <a:srgbClr val="263066"/>
                </a:solidFill>
                <a:latin typeface="Poppins" panose="00000500000000000000" pitchFamily="2" charset="0"/>
                <a:cs typeface="Poppins" panose="00000500000000000000" pitchFamily="2" charset="0"/>
              </a:rPr>
              <a:t> and be challenged</a:t>
            </a:r>
            <a:endParaRPr lang="en-GB" sz="1400"/>
          </a:p>
        </p:txBody>
      </p:sp>
      <p:sp>
        <p:nvSpPr>
          <p:cNvPr id="17" name="TextBox 16">
            <a:extLst>
              <a:ext uri="{FF2B5EF4-FFF2-40B4-BE49-F238E27FC236}">
                <a16:creationId xmlns:a16="http://schemas.microsoft.com/office/drawing/2014/main" id="{E226AFA5-9AE7-4E5D-BE5A-CD0AF133C708}"/>
              </a:ext>
            </a:extLst>
          </p:cNvPr>
          <p:cNvSpPr txBox="1"/>
          <p:nvPr/>
        </p:nvSpPr>
        <p:spPr>
          <a:xfrm>
            <a:off x="3410223" y="4483047"/>
            <a:ext cx="2656530" cy="1815882"/>
          </a:xfrm>
          <a:prstGeom prst="rect">
            <a:avLst/>
          </a:prstGeom>
          <a:solidFill>
            <a:schemeClr val="bg1"/>
          </a:solidFill>
          <a:ln>
            <a:noFill/>
          </a:ln>
        </p:spPr>
        <p:txBody>
          <a:bodyPr wrap="square" rtlCol="0">
            <a:spAutoFit/>
          </a:bodyPr>
          <a:lstStyle/>
          <a:p>
            <a:pPr algn="ctr"/>
            <a:r>
              <a:rPr lang="en-GB" sz="1400">
                <a:solidFill>
                  <a:srgbClr val="263066"/>
                </a:solidFill>
                <a:latin typeface="Poppins" panose="00000500000000000000" pitchFamily="2" charset="0"/>
                <a:cs typeface="Poppins" panose="00000500000000000000" pitchFamily="2" charset="0"/>
              </a:rPr>
              <a:t>We are positive, </a:t>
            </a:r>
            <a:r>
              <a:rPr lang="en-GB" sz="1400">
                <a:solidFill>
                  <a:srgbClr val="263066"/>
                </a:solidFill>
                <a:latin typeface="Poppins SemiBold" panose="00000700000000000000" pitchFamily="2" charset="0"/>
                <a:cs typeface="Poppins SemiBold" panose="00000700000000000000" pitchFamily="2" charset="0"/>
              </a:rPr>
              <a:t>supportive</a:t>
            </a:r>
            <a:r>
              <a:rPr lang="en-GB" sz="1400">
                <a:solidFill>
                  <a:srgbClr val="263066"/>
                </a:solidFill>
                <a:latin typeface="Poppins" panose="00000500000000000000" pitchFamily="2" charset="0"/>
                <a:cs typeface="Poppins" panose="00000500000000000000" pitchFamily="2" charset="0"/>
              </a:rPr>
              <a:t>, and approachable</a:t>
            </a:r>
          </a:p>
          <a:p>
            <a:pPr algn="ctr"/>
            <a:endParaRPr lang="en-GB" sz="1400">
              <a:solidFill>
                <a:srgbClr val="263066"/>
              </a:solidFill>
              <a:latin typeface="Poppins" panose="00000500000000000000" pitchFamily="2" charset="0"/>
              <a:cs typeface="Poppins" panose="00000500000000000000" pitchFamily="2" charset="0"/>
            </a:endParaRPr>
          </a:p>
          <a:p>
            <a:pPr algn="ctr"/>
            <a:r>
              <a:rPr lang="en-GB" sz="1400">
                <a:solidFill>
                  <a:srgbClr val="263066"/>
                </a:solidFill>
                <a:latin typeface="Poppins" panose="00000500000000000000" pitchFamily="2" charset="0"/>
                <a:cs typeface="Poppins" panose="00000500000000000000" pitchFamily="2" charset="0"/>
              </a:rPr>
              <a:t>We </a:t>
            </a:r>
            <a:r>
              <a:rPr lang="en-GB" sz="1400">
                <a:solidFill>
                  <a:srgbClr val="263066"/>
                </a:solidFill>
                <a:latin typeface="Poppins SemiBold" panose="00000700000000000000" pitchFamily="2" charset="0"/>
                <a:cs typeface="Poppins SemiBold" panose="00000700000000000000" pitchFamily="2" charset="0"/>
              </a:rPr>
              <a:t>value</a:t>
            </a:r>
            <a:r>
              <a:rPr lang="en-GB" sz="1400">
                <a:solidFill>
                  <a:srgbClr val="263066"/>
                </a:solidFill>
                <a:latin typeface="Poppins" panose="00000500000000000000" pitchFamily="2" charset="0"/>
                <a:cs typeface="Poppins" panose="00000500000000000000" pitchFamily="2" charset="0"/>
              </a:rPr>
              <a:t> an inclusive culture </a:t>
            </a:r>
          </a:p>
          <a:p>
            <a:pPr algn="ctr"/>
            <a:endParaRPr lang="en-GB" sz="1400">
              <a:solidFill>
                <a:srgbClr val="263066"/>
              </a:solidFill>
              <a:latin typeface="Poppins" panose="00000500000000000000" pitchFamily="2" charset="0"/>
              <a:cs typeface="Poppins" panose="00000500000000000000" pitchFamily="2" charset="0"/>
            </a:endParaRPr>
          </a:p>
          <a:p>
            <a:pPr algn="ctr"/>
            <a:r>
              <a:rPr lang="en-GB" sz="1400">
                <a:solidFill>
                  <a:srgbClr val="263066"/>
                </a:solidFill>
                <a:latin typeface="Poppins" panose="00000500000000000000" pitchFamily="2" charset="0"/>
                <a:cs typeface="Poppins" panose="00000500000000000000" pitchFamily="2" charset="0"/>
              </a:rPr>
              <a:t>We demonstrate respect and </a:t>
            </a:r>
            <a:r>
              <a:rPr lang="en-GB" sz="1400">
                <a:solidFill>
                  <a:srgbClr val="263066"/>
                </a:solidFill>
                <a:latin typeface="Poppins SemiBold" panose="00000700000000000000" pitchFamily="2" charset="0"/>
                <a:cs typeface="Poppins SemiBold" panose="00000700000000000000" pitchFamily="2" charset="0"/>
              </a:rPr>
              <a:t>equality</a:t>
            </a:r>
            <a:r>
              <a:rPr lang="en-GB" sz="1400">
                <a:solidFill>
                  <a:srgbClr val="263066"/>
                </a:solidFill>
                <a:latin typeface="Poppins" panose="00000500000000000000" pitchFamily="2" charset="0"/>
                <a:cs typeface="Poppins" panose="00000500000000000000" pitchFamily="2" charset="0"/>
              </a:rPr>
              <a:t> for all</a:t>
            </a:r>
            <a:endParaRPr lang="en-GB" sz="1400"/>
          </a:p>
        </p:txBody>
      </p:sp>
      <p:sp>
        <p:nvSpPr>
          <p:cNvPr id="18" name="TextBox 17">
            <a:extLst>
              <a:ext uri="{FF2B5EF4-FFF2-40B4-BE49-F238E27FC236}">
                <a16:creationId xmlns:a16="http://schemas.microsoft.com/office/drawing/2014/main" id="{7DE7C562-CE19-40A6-898B-3A5EC424939E}"/>
              </a:ext>
            </a:extLst>
          </p:cNvPr>
          <p:cNvSpPr txBox="1"/>
          <p:nvPr/>
        </p:nvSpPr>
        <p:spPr>
          <a:xfrm>
            <a:off x="6605503" y="4498304"/>
            <a:ext cx="2391820" cy="2246769"/>
          </a:xfrm>
          <a:prstGeom prst="rect">
            <a:avLst/>
          </a:prstGeom>
          <a:solidFill>
            <a:schemeClr val="bg1"/>
          </a:solidFill>
          <a:ln>
            <a:noFill/>
          </a:ln>
        </p:spPr>
        <p:txBody>
          <a:bodyPr wrap="square" rtlCol="0">
            <a:spAutoFit/>
          </a:bodyPr>
          <a:lstStyle/>
          <a:p>
            <a:pPr algn="ctr"/>
            <a:r>
              <a:rPr lang="en-GB" sz="1400">
                <a:solidFill>
                  <a:srgbClr val="263066"/>
                </a:solidFill>
                <a:latin typeface="Poppins" panose="00000500000000000000" pitchFamily="2" charset="0"/>
                <a:cs typeface="Poppins" panose="00000500000000000000" pitchFamily="2" charset="0"/>
              </a:rPr>
              <a:t>We are led by the </a:t>
            </a:r>
            <a:r>
              <a:rPr lang="en-GB" sz="1400">
                <a:solidFill>
                  <a:srgbClr val="263066"/>
                </a:solidFill>
                <a:latin typeface="Poppins SemiBold" panose="00000700000000000000" pitchFamily="2" charset="0"/>
                <a:cs typeface="Poppins SemiBold" panose="00000700000000000000" pitchFamily="2" charset="0"/>
              </a:rPr>
              <a:t>needs</a:t>
            </a:r>
            <a:r>
              <a:rPr lang="en-GB" sz="1400">
                <a:solidFill>
                  <a:srgbClr val="263066"/>
                </a:solidFill>
                <a:latin typeface="Poppins" panose="00000500000000000000" pitchFamily="2" charset="0"/>
                <a:cs typeface="Poppins" panose="00000500000000000000" pitchFamily="2" charset="0"/>
              </a:rPr>
              <a:t> of our network and volunteers </a:t>
            </a:r>
          </a:p>
          <a:p>
            <a:pPr algn="ctr"/>
            <a:endParaRPr lang="en-GB" sz="1400">
              <a:solidFill>
                <a:srgbClr val="263066"/>
              </a:solidFill>
              <a:latin typeface="Poppins" panose="00000500000000000000" pitchFamily="2" charset="0"/>
              <a:cs typeface="Poppins" panose="00000500000000000000" pitchFamily="2" charset="0"/>
            </a:endParaRPr>
          </a:p>
          <a:p>
            <a:pPr algn="ctr"/>
            <a:r>
              <a:rPr lang="en-GB" sz="1400">
                <a:solidFill>
                  <a:srgbClr val="263066"/>
                </a:solidFill>
                <a:latin typeface="Poppins" panose="00000500000000000000" pitchFamily="2" charset="0"/>
                <a:cs typeface="Poppins" panose="00000500000000000000" pitchFamily="2" charset="0"/>
              </a:rPr>
              <a:t>We invite feedback and </a:t>
            </a:r>
            <a:r>
              <a:rPr lang="en-GB" sz="1400">
                <a:solidFill>
                  <a:srgbClr val="263066"/>
                </a:solidFill>
                <a:latin typeface="Poppins SemiBold" panose="00000700000000000000" pitchFamily="2" charset="0"/>
                <a:cs typeface="Poppins SemiBold" panose="00000700000000000000" pitchFamily="2" charset="0"/>
              </a:rPr>
              <a:t>respond</a:t>
            </a:r>
            <a:r>
              <a:rPr lang="en-GB" sz="1400">
                <a:solidFill>
                  <a:srgbClr val="263066"/>
                </a:solidFill>
                <a:latin typeface="Poppins" panose="00000500000000000000" pitchFamily="2" charset="0"/>
                <a:cs typeface="Poppins" panose="00000500000000000000" pitchFamily="2" charset="0"/>
              </a:rPr>
              <a:t> quickly </a:t>
            </a:r>
          </a:p>
          <a:p>
            <a:pPr algn="ctr"/>
            <a:endParaRPr lang="en-GB" sz="1400">
              <a:solidFill>
                <a:srgbClr val="263066"/>
              </a:solidFill>
              <a:latin typeface="Poppins" panose="00000500000000000000" pitchFamily="2" charset="0"/>
              <a:cs typeface="Poppins" panose="00000500000000000000" pitchFamily="2" charset="0"/>
            </a:endParaRPr>
          </a:p>
          <a:p>
            <a:pPr algn="ctr"/>
            <a:r>
              <a:rPr lang="en-GB" sz="1400">
                <a:solidFill>
                  <a:srgbClr val="263066"/>
                </a:solidFill>
                <a:latin typeface="Poppins" panose="00000500000000000000" pitchFamily="2" charset="0"/>
                <a:cs typeface="Poppins" panose="00000500000000000000" pitchFamily="2" charset="0"/>
              </a:rPr>
              <a:t>We </a:t>
            </a:r>
            <a:r>
              <a:rPr lang="en-GB" sz="1400">
                <a:solidFill>
                  <a:srgbClr val="263066"/>
                </a:solidFill>
                <a:latin typeface="Poppins SemiBold" panose="00000700000000000000" pitchFamily="2" charset="0"/>
                <a:cs typeface="Poppins SemiBold" panose="00000700000000000000" pitchFamily="2" charset="0"/>
              </a:rPr>
              <a:t>collaborate</a:t>
            </a:r>
            <a:r>
              <a:rPr lang="en-GB" sz="1400">
                <a:solidFill>
                  <a:srgbClr val="263066"/>
                </a:solidFill>
                <a:latin typeface="Poppins" panose="00000500000000000000" pitchFamily="2" charset="0"/>
                <a:cs typeface="Poppins" panose="00000500000000000000" pitchFamily="2" charset="0"/>
              </a:rPr>
              <a:t> and support our colleagues</a:t>
            </a:r>
          </a:p>
          <a:p>
            <a:pPr algn="ctr"/>
            <a:endParaRPr lang="en-GB" sz="1400">
              <a:solidFill>
                <a:srgbClr val="263066"/>
              </a:solidFill>
              <a:latin typeface="Poppins" panose="00000500000000000000" pitchFamily="2" charset="0"/>
              <a:cs typeface="Poppins" panose="00000500000000000000" pitchFamily="2" charset="0"/>
            </a:endParaRPr>
          </a:p>
        </p:txBody>
      </p:sp>
      <p:sp>
        <p:nvSpPr>
          <p:cNvPr id="2" name="TextBox 1">
            <a:extLst>
              <a:ext uri="{FF2B5EF4-FFF2-40B4-BE49-F238E27FC236}">
                <a16:creationId xmlns:a16="http://schemas.microsoft.com/office/drawing/2014/main" id="{21F4C067-5018-4FC7-B763-5F651336BD26}"/>
              </a:ext>
            </a:extLst>
          </p:cNvPr>
          <p:cNvSpPr txBox="1"/>
          <p:nvPr/>
        </p:nvSpPr>
        <p:spPr>
          <a:xfrm>
            <a:off x="10315852" y="5681709"/>
            <a:ext cx="1721956" cy="828870"/>
          </a:xfrm>
          <a:prstGeom prst="rect">
            <a:avLst/>
          </a:prstGeom>
          <a:solidFill>
            <a:schemeClr val="bg1"/>
          </a:solidFill>
        </p:spPr>
        <p:txBody>
          <a:bodyPr wrap="square" rtlCol="0">
            <a:spAutoFit/>
          </a:bodyPr>
          <a:lstStyle/>
          <a:p>
            <a:endParaRPr lang="en-GB"/>
          </a:p>
        </p:txBody>
      </p:sp>
      <p:sp>
        <p:nvSpPr>
          <p:cNvPr id="19" name="TextBox 18">
            <a:extLst>
              <a:ext uri="{FF2B5EF4-FFF2-40B4-BE49-F238E27FC236}">
                <a16:creationId xmlns:a16="http://schemas.microsoft.com/office/drawing/2014/main" id="{6BE81FB2-A214-4A39-AF7A-0F6BB2F63D36}"/>
              </a:ext>
            </a:extLst>
          </p:cNvPr>
          <p:cNvSpPr txBox="1"/>
          <p:nvPr/>
        </p:nvSpPr>
        <p:spPr>
          <a:xfrm>
            <a:off x="9273930" y="4483047"/>
            <a:ext cx="2763878" cy="2246769"/>
          </a:xfrm>
          <a:prstGeom prst="rect">
            <a:avLst/>
          </a:prstGeom>
          <a:solidFill>
            <a:schemeClr val="bg1"/>
          </a:solidFill>
          <a:ln>
            <a:noFill/>
          </a:ln>
        </p:spPr>
        <p:txBody>
          <a:bodyPr wrap="square" rtlCol="0">
            <a:spAutoFit/>
          </a:bodyPr>
          <a:lstStyle/>
          <a:p>
            <a:pPr algn="ctr"/>
            <a:r>
              <a:rPr lang="en-GB" sz="1400">
                <a:solidFill>
                  <a:srgbClr val="263066"/>
                </a:solidFill>
                <a:latin typeface="Poppins" panose="00000500000000000000" pitchFamily="2" charset="0"/>
                <a:cs typeface="Poppins" panose="00000500000000000000" pitchFamily="2" charset="0"/>
              </a:rPr>
              <a:t>We are </a:t>
            </a:r>
            <a:r>
              <a:rPr lang="en-GB" sz="1400">
                <a:solidFill>
                  <a:srgbClr val="263066"/>
                </a:solidFill>
                <a:latin typeface="Poppins SemiBold" panose="00000700000000000000" pitchFamily="2" charset="0"/>
                <a:cs typeface="Poppins SemiBold" panose="00000700000000000000" pitchFamily="2" charset="0"/>
              </a:rPr>
              <a:t>innovative</a:t>
            </a:r>
            <a:r>
              <a:rPr lang="en-GB" sz="1400">
                <a:solidFill>
                  <a:srgbClr val="263066"/>
                </a:solidFill>
                <a:latin typeface="Poppins" panose="00000500000000000000" pitchFamily="2" charset="0"/>
                <a:cs typeface="Poppins" panose="00000500000000000000" pitchFamily="2" charset="0"/>
              </a:rPr>
              <a:t> and make things happen</a:t>
            </a:r>
            <a:r>
              <a:rPr lang="en-GB" sz="1400">
                <a:solidFill>
                  <a:srgbClr val="263066"/>
                </a:solidFill>
                <a:latin typeface="Poppins SemiBold" panose="00000700000000000000" pitchFamily="2" charset="0"/>
                <a:cs typeface="Poppins SemiBold" panose="00000700000000000000" pitchFamily="2" charset="0"/>
              </a:rPr>
              <a:t> </a:t>
            </a:r>
          </a:p>
          <a:p>
            <a:pPr algn="ctr"/>
            <a:endParaRPr lang="en-GB" sz="1400">
              <a:solidFill>
                <a:srgbClr val="263066"/>
              </a:solidFill>
              <a:latin typeface="Poppins" panose="00000500000000000000" pitchFamily="2" charset="0"/>
              <a:cs typeface="Poppins" panose="00000500000000000000" pitchFamily="2" charset="0"/>
            </a:endParaRPr>
          </a:p>
          <a:p>
            <a:pPr algn="ctr"/>
            <a:r>
              <a:rPr lang="en-GB" sz="1400">
                <a:solidFill>
                  <a:srgbClr val="263066"/>
                </a:solidFill>
                <a:latin typeface="Poppins" panose="00000500000000000000" pitchFamily="2" charset="0"/>
                <a:cs typeface="Poppins" panose="00000500000000000000" pitchFamily="2" charset="0"/>
              </a:rPr>
              <a:t>We strive for </a:t>
            </a:r>
            <a:r>
              <a:rPr lang="en-GB" sz="1400">
                <a:solidFill>
                  <a:srgbClr val="263066"/>
                </a:solidFill>
                <a:latin typeface="Poppins SemiBold" panose="00000700000000000000" pitchFamily="2" charset="0"/>
                <a:cs typeface="Poppins SemiBold" panose="00000700000000000000" pitchFamily="2" charset="0"/>
              </a:rPr>
              <a:t>continuous improvement</a:t>
            </a:r>
            <a:r>
              <a:rPr lang="en-GB" sz="1400">
                <a:solidFill>
                  <a:srgbClr val="263066"/>
                </a:solidFill>
                <a:latin typeface="Poppins" panose="00000500000000000000" pitchFamily="2" charset="0"/>
                <a:cs typeface="Poppins" panose="00000500000000000000" pitchFamily="2" charset="0"/>
              </a:rPr>
              <a:t> professionally and personally </a:t>
            </a:r>
          </a:p>
          <a:p>
            <a:pPr algn="ctr"/>
            <a:endParaRPr lang="en-GB" sz="1400">
              <a:solidFill>
                <a:srgbClr val="263066"/>
              </a:solidFill>
              <a:latin typeface="Poppins" panose="00000500000000000000" pitchFamily="2" charset="0"/>
              <a:cs typeface="Poppins" panose="00000500000000000000" pitchFamily="2" charset="0"/>
            </a:endParaRPr>
          </a:p>
          <a:p>
            <a:pPr algn="ctr"/>
            <a:r>
              <a:rPr lang="en-GB" sz="1400">
                <a:solidFill>
                  <a:srgbClr val="263066"/>
                </a:solidFill>
                <a:latin typeface="Poppins" panose="00000500000000000000" pitchFamily="2" charset="0"/>
                <a:cs typeface="Poppins" panose="00000500000000000000" pitchFamily="2" charset="0"/>
              </a:rPr>
              <a:t>We make a significant </a:t>
            </a:r>
            <a:r>
              <a:rPr lang="en-GB" sz="1400">
                <a:solidFill>
                  <a:srgbClr val="263066"/>
                </a:solidFill>
                <a:latin typeface="Poppins SemiBold" panose="00000700000000000000" pitchFamily="2" charset="0"/>
                <a:cs typeface="Poppins SemiBold" panose="00000700000000000000" pitchFamily="2" charset="0"/>
              </a:rPr>
              <a:t>impact </a:t>
            </a:r>
            <a:r>
              <a:rPr lang="en-GB" sz="1400">
                <a:solidFill>
                  <a:srgbClr val="263066"/>
                </a:solidFill>
                <a:latin typeface="Poppins" panose="00000500000000000000" pitchFamily="2" charset="0"/>
                <a:cs typeface="Poppins" panose="00000500000000000000" pitchFamily="2" charset="0"/>
              </a:rPr>
              <a:t>to communities and young people</a:t>
            </a:r>
          </a:p>
        </p:txBody>
      </p:sp>
      <p:sp>
        <p:nvSpPr>
          <p:cNvPr id="20" name="object 4">
            <a:extLst>
              <a:ext uri="{FF2B5EF4-FFF2-40B4-BE49-F238E27FC236}">
                <a16:creationId xmlns:a16="http://schemas.microsoft.com/office/drawing/2014/main" id="{671E20A8-9BAF-4CB6-86FC-580DB5FD0C9F}"/>
              </a:ext>
            </a:extLst>
          </p:cNvPr>
          <p:cNvSpPr txBox="1">
            <a:spLocks/>
          </p:cNvSpPr>
          <p:nvPr/>
        </p:nvSpPr>
        <p:spPr>
          <a:xfrm>
            <a:off x="637057" y="675005"/>
            <a:ext cx="3402283" cy="558230"/>
          </a:xfrm>
          <a:prstGeom prst="rect">
            <a:avLst/>
          </a:prstGeom>
          <a:solidFill>
            <a:srgbClr val="008FD0"/>
          </a:solidFill>
        </p:spPr>
        <p:txBody>
          <a:bodyPr vert="horz" wrap="square" lIns="0" tIns="91440" rIns="0" bIns="0" rtlCol="0">
            <a:spAutoFit/>
          </a:bodyPr>
          <a:lstStyle>
            <a:lvl1pPr>
              <a:defRPr>
                <a:latin typeface="+mj-lt"/>
                <a:ea typeface="+mj-ea"/>
                <a:cs typeface="+mj-cs"/>
              </a:defRPr>
            </a:lvl1pPr>
          </a:lstStyle>
          <a:p>
            <a:pPr marL="149225" marR="124460">
              <a:lnSpc>
                <a:spcPts val="3500"/>
              </a:lnSpc>
              <a:spcBef>
                <a:spcPts val="720"/>
              </a:spcBef>
            </a:pPr>
            <a:r>
              <a:rPr lang="en-GB" sz="3450" b="1" kern="0" spc="20">
                <a:solidFill>
                  <a:schemeClr val="bg1"/>
                </a:solidFill>
                <a:latin typeface="Poppins" panose="00000500000000000000" pitchFamily="2" charset="0"/>
                <a:cs typeface="Poppins" panose="00000500000000000000" pitchFamily="2" charset="0"/>
              </a:rPr>
              <a:t>Our values</a:t>
            </a:r>
          </a:p>
        </p:txBody>
      </p:sp>
    </p:spTree>
    <p:extLst>
      <p:ext uri="{BB962C8B-B14F-4D97-AF65-F5344CB8AC3E}">
        <p14:creationId xmlns:p14="http://schemas.microsoft.com/office/powerpoint/2010/main" val="2094759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7889A-0513-4F6D-9BFA-6D490A9CDF95}"/>
              </a:ext>
            </a:extLst>
          </p:cNvPr>
          <p:cNvSpPr>
            <a:spLocks noGrp="1"/>
          </p:cNvSpPr>
          <p:nvPr>
            <p:ph type="title"/>
          </p:nvPr>
        </p:nvSpPr>
        <p:spPr/>
        <p:txBody>
          <a:bodyPr/>
          <a:lstStyle/>
          <a:p>
            <a:endParaRPr lang="en-GB"/>
          </a:p>
        </p:txBody>
      </p:sp>
      <p:pic>
        <p:nvPicPr>
          <p:cNvPr id="4" name="Picture 3" descr="Background pattern&#10;&#10;Description automatically generated">
            <a:extLst>
              <a:ext uri="{FF2B5EF4-FFF2-40B4-BE49-F238E27FC236}">
                <a16:creationId xmlns:a16="http://schemas.microsoft.com/office/drawing/2014/main" id="{824DAF73-6F19-4273-AE96-13373B3177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225"/>
            <a:ext cx="12192000" cy="6858000"/>
          </a:xfrm>
          <a:prstGeom prst="rect">
            <a:avLst/>
          </a:prstGeom>
        </p:spPr>
      </p:pic>
      <p:sp>
        <p:nvSpPr>
          <p:cNvPr id="6" name="object 5">
            <a:extLst>
              <a:ext uri="{FF2B5EF4-FFF2-40B4-BE49-F238E27FC236}">
                <a16:creationId xmlns:a16="http://schemas.microsoft.com/office/drawing/2014/main" id="{B431A4F2-3C0D-4B2C-B8E9-97D98D35E891}"/>
              </a:ext>
            </a:extLst>
          </p:cNvPr>
          <p:cNvSpPr/>
          <p:nvPr/>
        </p:nvSpPr>
        <p:spPr>
          <a:xfrm>
            <a:off x="4017860" y="2887410"/>
            <a:ext cx="4156279" cy="551815"/>
          </a:xfrm>
          <a:custGeom>
            <a:avLst/>
            <a:gdLst/>
            <a:ahLst/>
            <a:cxnLst/>
            <a:rect l="l" t="t" r="r" b="b"/>
            <a:pathLst>
              <a:path w="2675254" h="551814">
                <a:moveTo>
                  <a:pt x="0" y="551649"/>
                </a:moveTo>
                <a:lnTo>
                  <a:pt x="2674950" y="551649"/>
                </a:lnTo>
                <a:lnTo>
                  <a:pt x="2674950" y="0"/>
                </a:lnTo>
                <a:lnTo>
                  <a:pt x="0" y="0"/>
                </a:lnTo>
                <a:lnTo>
                  <a:pt x="0" y="551649"/>
                </a:lnTo>
                <a:close/>
              </a:path>
            </a:pathLst>
          </a:custGeom>
          <a:solidFill>
            <a:srgbClr val="0455BF"/>
          </a:solidFill>
        </p:spPr>
        <p:txBody>
          <a:bodyPr wrap="square" lIns="0" tIns="0" rIns="0" bIns="0" rtlCol="0"/>
          <a:lstStyle/>
          <a:p>
            <a:endParaRPr/>
          </a:p>
        </p:txBody>
      </p:sp>
      <p:sp>
        <p:nvSpPr>
          <p:cNvPr id="8" name="object 4">
            <a:extLst>
              <a:ext uri="{FF2B5EF4-FFF2-40B4-BE49-F238E27FC236}">
                <a16:creationId xmlns:a16="http://schemas.microsoft.com/office/drawing/2014/main" id="{0936AEF0-C712-4480-9C8C-0CD72A80125A}"/>
              </a:ext>
            </a:extLst>
          </p:cNvPr>
          <p:cNvSpPr/>
          <p:nvPr/>
        </p:nvSpPr>
        <p:spPr>
          <a:xfrm>
            <a:off x="3766085" y="3428999"/>
            <a:ext cx="4717391" cy="517307"/>
          </a:xfrm>
          <a:custGeom>
            <a:avLst/>
            <a:gdLst/>
            <a:ahLst/>
            <a:cxnLst/>
            <a:rect l="l" t="t" r="r" b="b"/>
            <a:pathLst>
              <a:path w="2395854" h="497839">
                <a:moveTo>
                  <a:pt x="0" y="497649"/>
                </a:moveTo>
                <a:lnTo>
                  <a:pt x="2395804" y="497649"/>
                </a:lnTo>
                <a:lnTo>
                  <a:pt x="2395804" y="0"/>
                </a:lnTo>
                <a:lnTo>
                  <a:pt x="0" y="0"/>
                </a:lnTo>
                <a:lnTo>
                  <a:pt x="0" y="497649"/>
                </a:lnTo>
                <a:close/>
              </a:path>
            </a:pathLst>
          </a:custGeom>
          <a:solidFill>
            <a:srgbClr val="0455BF"/>
          </a:solidFill>
        </p:spPr>
        <p:txBody>
          <a:bodyPr wrap="square" lIns="0" tIns="0" rIns="0" bIns="0" rtlCol="0"/>
          <a:lstStyle/>
          <a:p>
            <a:endParaRPr/>
          </a:p>
        </p:txBody>
      </p:sp>
      <p:sp>
        <p:nvSpPr>
          <p:cNvPr id="10" name="object 6">
            <a:extLst>
              <a:ext uri="{FF2B5EF4-FFF2-40B4-BE49-F238E27FC236}">
                <a16:creationId xmlns:a16="http://schemas.microsoft.com/office/drawing/2014/main" id="{CADA335D-E67B-493F-8B01-B84EFDE6D5DE}"/>
              </a:ext>
            </a:extLst>
          </p:cNvPr>
          <p:cNvSpPr txBox="1">
            <a:spLocks/>
          </p:cNvSpPr>
          <p:nvPr/>
        </p:nvSpPr>
        <p:spPr>
          <a:xfrm>
            <a:off x="3764630" y="2887436"/>
            <a:ext cx="4607627" cy="1010661"/>
          </a:xfrm>
          <a:prstGeom prst="rect">
            <a:avLst/>
          </a:prstGeom>
        </p:spPr>
        <p:txBody>
          <a:bodyPr vert="horz" wrap="square" lIns="0" tIns="100330" rIns="0" bIns="0" rtlCol="0">
            <a:spAutoFit/>
          </a:bodyPr>
          <a:lstStyle>
            <a:lvl1pPr>
              <a:defRPr sz="3450" b="1" i="0">
                <a:solidFill>
                  <a:schemeClr val="bg1"/>
                </a:solidFill>
                <a:latin typeface="Poppins"/>
                <a:ea typeface="+mj-ea"/>
                <a:cs typeface="Poppins"/>
              </a:defRPr>
            </a:lvl1pPr>
          </a:lstStyle>
          <a:p>
            <a:pPr marL="24130" marR="5080" algn="ctr">
              <a:lnSpc>
                <a:spcPts val="3500"/>
              </a:lnSpc>
              <a:spcBef>
                <a:spcPts val="790"/>
              </a:spcBef>
            </a:pPr>
            <a:r>
              <a:rPr lang="en-GB" kern="0" spc="20"/>
              <a:t>Role overview   </a:t>
            </a:r>
            <a:br>
              <a:rPr lang="en-GB" kern="0" spc="20"/>
            </a:br>
            <a:r>
              <a:rPr lang="en-GB" kern="0" spc="15">
                <a:solidFill>
                  <a:srgbClr val="FFED00"/>
                </a:solidFill>
              </a:rPr>
              <a:t>and responsibilities</a:t>
            </a:r>
            <a:endParaRPr lang="en-GB" kern="0" spc="20">
              <a:solidFill>
                <a:srgbClr val="FFED00"/>
              </a:solidFill>
            </a:endParaRPr>
          </a:p>
        </p:txBody>
      </p:sp>
    </p:spTree>
    <p:extLst>
      <p:ext uri="{BB962C8B-B14F-4D97-AF65-F5344CB8AC3E}">
        <p14:creationId xmlns:p14="http://schemas.microsoft.com/office/powerpoint/2010/main" val="2231391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E1D665-AA0E-A541-87A9-9F23FDF254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bject 8">
            <a:extLst>
              <a:ext uri="{FF2B5EF4-FFF2-40B4-BE49-F238E27FC236}">
                <a16:creationId xmlns:a16="http://schemas.microsoft.com/office/drawing/2014/main" id="{817BFF73-9EBC-4FC7-A90C-9B1747C77C7F}"/>
              </a:ext>
            </a:extLst>
          </p:cNvPr>
          <p:cNvSpPr txBox="1"/>
          <p:nvPr/>
        </p:nvSpPr>
        <p:spPr>
          <a:xfrm>
            <a:off x="603364" y="1663220"/>
            <a:ext cx="5268900" cy="4766818"/>
          </a:xfrm>
          <a:prstGeom prst="rect">
            <a:avLst/>
          </a:prstGeom>
          <a:solidFill>
            <a:srgbClr val="FFFFFF"/>
          </a:solidFill>
        </p:spPr>
        <p:txBody>
          <a:bodyPr vert="horz" wrap="square" lIns="0" tIns="83185" rIns="0" bIns="0" rtlCol="0" anchor="t">
            <a:spAutoFit/>
          </a:bodyPr>
          <a:lstStyle/>
          <a:p>
            <a:pPr>
              <a:lnSpc>
                <a:spcPct val="150000"/>
              </a:lnSpc>
            </a:pPr>
            <a:r>
              <a:rPr lang="en-GB" sz="1200" dirty="0">
                <a:solidFill>
                  <a:srgbClr val="263066"/>
                </a:solidFill>
                <a:effectLst/>
                <a:latin typeface="Poppins"/>
                <a:cs typeface="Poppins"/>
              </a:rPr>
              <a:t>This is an </a:t>
            </a:r>
            <a:r>
              <a:rPr lang="en-GB" sz="1200" b="1" dirty="0">
                <a:solidFill>
                  <a:srgbClr val="263066"/>
                </a:solidFill>
                <a:effectLst/>
                <a:latin typeface="Poppins"/>
                <a:cs typeface="Poppins"/>
              </a:rPr>
              <a:t>exciting time </a:t>
            </a:r>
            <a:r>
              <a:rPr lang="en-GB" sz="1200" dirty="0">
                <a:solidFill>
                  <a:srgbClr val="263066"/>
                </a:solidFill>
                <a:effectLst/>
                <a:latin typeface="Poppins"/>
                <a:cs typeface="Poppins"/>
              </a:rPr>
              <a:t>to join Sported as our</a:t>
            </a:r>
            <a:r>
              <a:rPr lang="en-GB" sz="1200" dirty="0">
                <a:solidFill>
                  <a:srgbClr val="263066"/>
                </a:solidFill>
                <a:latin typeface="Poppins"/>
                <a:cs typeface="Poppins"/>
              </a:rPr>
              <a:t> North West</a:t>
            </a:r>
            <a:r>
              <a:rPr lang="en-GB" sz="1200" dirty="0">
                <a:solidFill>
                  <a:srgbClr val="263066"/>
                </a:solidFill>
                <a:effectLst/>
                <a:latin typeface="Poppins"/>
                <a:cs typeface="Poppins"/>
              </a:rPr>
              <a:t> Regional </a:t>
            </a:r>
            <a:r>
              <a:rPr lang="en-GB" sz="1200" dirty="0">
                <a:solidFill>
                  <a:srgbClr val="263066"/>
                </a:solidFill>
                <a:latin typeface="Poppins"/>
                <a:cs typeface="Poppins"/>
              </a:rPr>
              <a:t>Delivery </a:t>
            </a:r>
            <a:r>
              <a:rPr lang="en-GB" sz="1200" dirty="0">
                <a:solidFill>
                  <a:srgbClr val="263066"/>
                </a:solidFill>
                <a:effectLst/>
                <a:latin typeface="Poppins"/>
                <a:cs typeface="Poppins"/>
              </a:rPr>
              <a:t>Officer</a:t>
            </a:r>
            <a:r>
              <a:rPr lang="en-GB" sz="1200" dirty="0">
                <a:solidFill>
                  <a:srgbClr val="263066"/>
                </a:solidFill>
                <a:latin typeface="Poppins"/>
                <a:cs typeface="Poppins"/>
              </a:rPr>
              <a:t>. You’d</a:t>
            </a:r>
            <a:r>
              <a:rPr lang="en-GB" sz="1200" dirty="0">
                <a:solidFill>
                  <a:srgbClr val="263066"/>
                </a:solidFill>
                <a:effectLst/>
                <a:latin typeface="Poppins"/>
                <a:cs typeface="Poppins"/>
              </a:rPr>
              <a:t> be part of an organisation delivering </a:t>
            </a:r>
            <a:r>
              <a:rPr lang="en-GB" sz="1200" b="1" dirty="0">
                <a:solidFill>
                  <a:srgbClr val="263066"/>
                </a:solidFill>
                <a:effectLst/>
                <a:latin typeface="Poppins"/>
                <a:cs typeface="Poppins"/>
              </a:rPr>
              <a:t>vital services for community groups and young people </a:t>
            </a:r>
            <a:r>
              <a:rPr lang="en-GB" sz="1200" dirty="0">
                <a:solidFill>
                  <a:srgbClr val="263066"/>
                </a:solidFill>
                <a:effectLst/>
                <a:latin typeface="Poppins"/>
                <a:cs typeface="Poppins"/>
              </a:rPr>
              <a:t>- knowing that our support is a </a:t>
            </a:r>
            <a:r>
              <a:rPr lang="en-GB" sz="1200" b="1" dirty="0">
                <a:solidFill>
                  <a:srgbClr val="263066"/>
                </a:solidFill>
                <a:effectLst/>
                <a:latin typeface="Poppins"/>
                <a:cs typeface="Poppins"/>
              </a:rPr>
              <a:t>genuine lifeline </a:t>
            </a:r>
            <a:r>
              <a:rPr lang="en-GB" sz="1200" dirty="0">
                <a:solidFill>
                  <a:srgbClr val="263066"/>
                </a:solidFill>
                <a:effectLst/>
                <a:latin typeface="Poppins"/>
                <a:cs typeface="Poppins"/>
              </a:rPr>
              <a:t>for </a:t>
            </a:r>
            <a:r>
              <a:rPr lang="en-GB" sz="1200" b="1" dirty="0">
                <a:solidFill>
                  <a:srgbClr val="263066"/>
                </a:solidFill>
                <a:effectLst/>
                <a:latin typeface="Poppins"/>
                <a:cs typeface="Poppins"/>
              </a:rPr>
              <a:t>small grassroots groups </a:t>
            </a:r>
            <a:r>
              <a:rPr lang="en-GB" sz="1200" dirty="0">
                <a:solidFill>
                  <a:srgbClr val="263066"/>
                </a:solidFill>
                <a:effectLst/>
                <a:latin typeface="Poppins"/>
                <a:cs typeface="Poppins"/>
              </a:rPr>
              <a:t>and the </a:t>
            </a:r>
            <a:r>
              <a:rPr lang="en-GB" sz="1200" b="1" dirty="0">
                <a:solidFill>
                  <a:srgbClr val="263066"/>
                </a:solidFill>
                <a:effectLst/>
                <a:latin typeface="Poppins"/>
                <a:cs typeface="Poppins"/>
              </a:rPr>
              <a:t>young people </a:t>
            </a:r>
            <a:r>
              <a:rPr lang="en-GB" sz="1200" dirty="0">
                <a:solidFill>
                  <a:srgbClr val="263066"/>
                </a:solidFill>
                <a:effectLst/>
                <a:latin typeface="Poppins"/>
                <a:cs typeface="Poppins"/>
              </a:rPr>
              <a:t>they support.</a:t>
            </a:r>
          </a:p>
          <a:p>
            <a:pPr>
              <a:lnSpc>
                <a:spcPct val="150000"/>
              </a:lnSpc>
            </a:pPr>
            <a:br>
              <a:rPr lang="en-GB" sz="1200" dirty="0">
                <a:effectLst/>
                <a:latin typeface="Poppins" panose="00000500000000000000" pitchFamily="2" charset="0"/>
                <a:cs typeface="Poppins" panose="00000500000000000000" pitchFamily="2" charset="0"/>
              </a:rPr>
            </a:br>
            <a:r>
              <a:rPr lang="en-GB" sz="1200" dirty="0">
                <a:solidFill>
                  <a:srgbClr val="263066"/>
                </a:solidFill>
                <a:effectLst/>
                <a:latin typeface="Poppins"/>
                <a:cs typeface="Poppins"/>
              </a:rPr>
              <a:t>As a key point of contact for our network in </a:t>
            </a:r>
            <a:r>
              <a:rPr lang="en-GB" sz="1200" dirty="0">
                <a:solidFill>
                  <a:srgbClr val="263066"/>
                </a:solidFill>
                <a:latin typeface="Poppins"/>
                <a:cs typeface="Poppins"/>
              </a:rPr>
              <a:t>North West</a:t>
            </a:r>
            <a:r>
              <a:rPr lang="en-GB" sz="1200" dirty="0">
                <a:solidFill>
                  <a:srgbClr val="263066"/>
                </a:solidFill>
                <a:effectLst/>
                <a:latin typeface="Poppins"/>
                <a:cs typeface="Poppins"/>
              </a:rPr>
              <a:t> you will ensure our members are appropriatel</a:t>
            </a:r>
            <a:r>
              <a:rPr lang="en-GB" sz="1200" dirty="0">
                <a:effectLst/>
                <a:latin typeface="Poppins"/>
                <a:cs typeface="Poppins"/>
              </a:rPr>
              <a:t>y engaged and su</a:t>
            </a:r>
            <a:r>
              <a:rPr lang="en-GB" sz="1200" dirty="0">
                <a:solidFill>
                  <a:srgbClr val="263066"/>
                </a:solidFill>
                <a:effectLst/>
                <a:latin typeface="Poppins"/>
                <a:cs typeface="Poppins"/>
              </a:rPr>
              <a:t>pported with a range of services and benefits, </a:t>
            </a:r>
            <a:r>
              <a:rPr lang="en-GB" sz="1200" dirty="0">
                <a:solidFill>
                  <a:srgbClr val="263066"/>
                </a:solidFill>
                <a:latin typeface="Poppins"/>
                <a:cs typeface="Poppins"/>
              </a:rPr>
              <a:t>including direct support from our pool of volunteer consultants.</a:t>
            </a:r>
            <a:r>
              <a:rPr lang="en-GB" sz="1200" dirty="0">
                <a:solidFill>
                  <a:srgbClr val="263066"/>
                </a:solidFill>
                <a:effectLst/>
                <a:latin typeface="Poppins"/>
                <a:cs typeface="Poppins"/>
              </a:rPr>
              <a:t> You will support and </a:t>
            </a:r>
            <a:r>
              <a:rPr lang="en-GB" sz="1200" b="1" dirty="0">
                <a:solidFill>
                  <a:srgbClr val="263066"/>
                </a:solidFill>
                <a:effectLst/>
                <a:latin typeface="Poppins"/>
                <a:cs typeface="Poppins"/>
              </a:rPr>
              <a:t>develop key partnerships </a:t>
            </a:r>
            <a:r>
              <a:rPr lang="en-GB" sz="1200" dirty="0">
                <a:solidFill>
                  <a:srgbClr val="263066"/>
                </a:solidFill>
                <a:effectLst/>
                <a:latin typeface="Poppins"/>
                <a:cs typeface="Poppins"/>
              </a:rPr>
              <a:t>within the region</a:t>
            </a:r>
            <a:r>
              <a:rPr lang="en-GB" sz="1200" dirty="0">
                <a:solidFill>
                  <a:srgbClr val="263066"/>
                </a:solidFill>
                <a:latin typeface="Poppins"/>
                <a:cs typeface="Poppins"/>
              </a:rPr>
              <a:t> with a particular focus on Merseyside, </a:t>
            </a:r>
            <a:r>
              <a:rPr lang="en-GB" sz="1200" dirty="0">
                <a:solidFill>
                  <a:srgbClr val="263066"/>
                </a:solidFill>
                <a:effectLst/>
                <a:latin typeface="Poppins"/>
                <a:cs typeface="Poppins"/>
              </a:rPr>
              <a:t>and</a:t>
            </a:r>
            <a:r>
              <a:rPr lang="en-GB" sz="1200" b="1" dirty="0">
                <a:solidFill>
                  <a:srgbClr val="263066"/>
                </a:solidFill>
                <a:effectLst/>
                <a:latin typeface="Poppins"/>
                <a:cs typeface="Poppins"/>
              </a:rPr>
              <a:t> deliver specific projects </a:t>
            </a:r>
            <a:r>
              <a:rPr lang="en-GB" sz="1200" dirty="0">
                <a:solidFill>
                  <a:srgbClr val="263066"/>
                </a:solidFill>
                <a:effectLst/>
                <a:latin typeface="Poppins"/>
                <a:cs typeface="Poppins"/>
              </a:rPr>
              <a:t>according to </a:t>
            </a:r>
            <a:r>
              <a:rPr lang="en-GB" sz="1200" b="1" dirty="0">
                <a:solidFill>
                  <a:srgbClr val="263066"/>
                </a:solidFill>
                <a:effectLst/>
                <a:latin typeface="Poppins"/>
                <a:cs typeface="Poppins"/>
              </a:rPr>
              <a:t>regional and organisational priorities</a:t>
            </a:r>
            <a:r>
              <a:rPr lang="en-GB" sz="1200" dirty="0">
                <a:solidFill>
                  <a:srgbClr val="263066"/>
                </a:solidFill>
                <a:effectLst/>
                <a:latin typeface="Poppins"/>
                <a:cs typeface="Poppins"/>
              </a:rPr>
              <a:t>. </a:t>
            </a:r>
          </a:p>
          <a:p>
            <a:pPr>
              <a:lnSpc>
                <a:spcPct val="150000"/>
              </a:lnSpc>
            </a:pPr>
            <a:endParaRPr lang="en-GB" sz="1200" dirty="0">
              <a:solidFill>
                <a:srgbClr val="263066"/>
              </a:solidFill>
              <a:latin typeface="Poppins"/>
              <a:cs typeface="Poppins"/>
            </a:endParaRPr>
          </a:p>
          <a:p>
            <a:pPr algn="l">
              <a:lnSpc>
                <a:spcPct val="150000"/>
              </a:lnSpc>
            </a:pPr>
            <a:r>
              <a:rPr lang="en-GB" sz="1200" dirty="0">
                <a:solidFill>
                  <a:srgbClr val="263066"/>
                </a:solidFill>
                <a:effectLst/>
                <a:latin typeface="Poppins"/>
                <a:cs typeface="Poppins"/>
              </a:rPr>
              <a:t>You will be joining a </a:t>
            </a:r>
            <a:r>
              <a:rPr lang="en-GB" sz="1200" b="1" dirty="0">
                <a:solidFill>
                  <a:srgbClr val="263066"/>
                </a:solidFill>
                <a:effectLst/>
                <a:latin typeface="Poppins"/>
                <a:cs typeface="Poppins"/>
              </a:rPr>
              <a:t>diverse team of exceptional people </a:t>
            </a:r>
            <a:r>
              <a:rPr lang="en-GB" sz="1200" dirty="0">
                <a:solidFill>
                  <a:srgbClr val="263066"/>
                </a:solidFill>
                <a:effectLst/>
                <a:latin typeface="Poppins"/>
                <a:cs typeface="Poppins"/>
              </a:rPr>
              <a:t>from across the UK, all </a:t>
            </a:r>
            <a:r>
              <a:rPr lang="en-GB" sz="1200" b="1" dirty="0">
                <a:solidFill>
                  <a:srgbClr val="263066"/>
                </a:solidFill>
                <a:effectLst/>
                <a:latin typeface="Poppins"/>
                <a:cs typeface="Poppins"/>
              </a:rPr>
              <a:t>with an enviable purpose and drive </a:t>
            </a:r>
            <a:r>
              <a:rPr lang="en-GB" sz="1200" dirty="0">
                <a:solidFill>
                  <a:srgbClr val="263066"/>
                </a:solidFill>
                <a:effectLst/>
                <a:latin typeface="Poppins"/>
                <a:cs typeface="Poppins"/>
              </a:rPr>
              <a:t>to deliver the best service to our network of groups, volunteers and partners.</a:t>
            </a:r>
          </a:p>
        </p:txBody>
      </p:sp>
      <p:sp>
        <p:nvSpPr>
          <p:cNvPr id="3" name="object 7">
            <a:extLst>
              <a:ext uri="{FF2B5EF4-FFF2-40B4-BE49-F238E27FC236}">
                <a16:creationId xmlns:a16="http://schemas.microsoft.com/office/drawing/2014/main" id="{3FE60C36-E250-4312-A0C2-8E9D100E24FC}"/>
              </a:ext>
            </a:extLst>
          </p:cNvPr>
          <p:cNvSpPr txBox="1"/>
          <p:nvPr/>
        </p:nvSpPr>
        <p:spPr>
          <a:xfrm>
            <a:off x="6017265" y="195843"/>
            <a:ext cx="6046915" cy="2200602"/>
          </a:xfrm>
          <a:prstGeom prst="rect">
            <a:avLst/>
          </a:prstGeom>
          <a:solidFill>
            <a:srgbClr val="FBD82E"/>
          </a:solidFill>
        </p:spPr>
        <p:txBody>
          <a:bodyPr vert="horz" wrap="square" lIns="0" tIns="76200" rIns="0" bIns="0" rtlCol="0" anchor="t">
            <a:spAutoFit/>
          </a:bodyPr>
          <a:lstStyle/>
          <a:p>
            <a:pPr marL="326390" marR="143510" indent="-171450">
              <a:spcBef>
                <a:spcPts val="600"/>
              </a:spcBef>
              <a:buFont typeface="Arial" panose="020B0604020202020204" pitchFamily="34" charset="0"/>
              <a:buChar char="•"/>
            </a:pPr>
            <a:r>
              <a:rPr lang="en-GB" sz="1200" b="1" dirty="0">
                <a:solidFill>
                  <a:srgbClr val="1B8FD0"/>
                </a:solidFill>
                <a:latin typeface="Poppins"/>
                <a:cs typeface="Poppins"/>
              </a:rPr>
              <a:t>Job title:	North West </a:t>
            </a:r>
            <a:r>
              <a:rPr lang="en-GB" sz="1200" b="1" dirty="0">
                <a:solidFill>
                  <a:srgbClr val="1B8FD0"/>
                </a:solidFill>
                <a:latin typeface="Poppins SemiBold"/>
                <a:cs typeface="Poppins SemiBold"/>
              </a:rPr>
              <a:t>Regional Delivery Officer </a:t>
            </a:r>
            <a:endParaRPr lang="en-GB" sz="1200" b="1" dirty="0">
              <a:solidFill>
                <a:srgbClr val="1B8FD0"/>
              </a:solidFill>
              <a:latin typeface="Poppins SemiBold" panose="00000700000000000000" pitchFamily="2" charset="0"/>
              <a:cs typeface="Poppins SemiBold" panose="00000700000000000000" pitchFamily="2" charset="0"/>
            </a:endParaRPr>
          </a:p>
          <a:p>
            <a:pPr marL="326390" marR="143510" indent="-171450">
              <a:spcBef>
                <a:spcPts val="600"/>
              </a:spcBef>
              <a:buFont typeface="Arial" panose="020B0604020202020204" pitchFamily="34" charset="0"/>
              <a:buChar char="•"/>
            </a:pPr>
            <a:r>
              <a:rPr lang="en-GB" sz="1200" b="1" dirty="0">
                <a:solidFill>
                  <a:srgbClr val="1B8FD0"/>
                </a:solidFill>
                <a:latin typeface="Poppins"/>
                <a:cs typeface="Poppins"/>
              </a:rPr>
              <a:t>Reporting into:  	North West </a:t>
            </a:r>
            <a:r>
              <a:rPr lang="en-GB" sz="1200" b="1" dirty="0">
                <a:solidFill>
                  <a:srgbClr val="1B8FD0"/>
                </a:solidFill>
                <a:latin typeface="Poppins SemiBold"/>
                <a:cs typeface="Poppins SemiBold"/>
              </a:rPr>
              <a:t>Regional Manager</a:t>
            </a:r>
          </a:p>
          <a:p>
            <a:pPr marL="326390" marR="143510" indent="-171450">
              <a:spcBef>
                <a:spcPts val="600"/>
              </a:spcBef>
              <a:buFont typeface="Arial" panose="020B0604020202020204" pitchFamily="34" charset="0"/>
              <a:buChar char="•"/>
            </a:pPr>
            <a:r>
              <a:rPr lang="en-GB" sz="1200" b="1" dirty="0">
                <a:solidFill>
                  <a:srgbClr val="1B8FD0"/>
                </a:solidFill>
                <a:latin typeface="Poppins"/>
                <a:cs typeface="Poppins"/>
              </a:rPr>
              <a:t>Hours: 		</a:t>
            </a:r>
            <a:r>
              <a:rPr lang="en-GB" sz="1200" b="1" dirty="0">
                <a:solidFill>
                  <a:srgbClr val="1B8FD0"/>
                </a:solidFill>
                <a:latin typeface="Poppins SemiBold"/>
                <a:cs typeface="Poppins SemiBold"/>
              </a:rPr>
              <a:t>18.5 hours – 2.5 days a week equivalent (Part Time )</a:t>
            </a:r>
          </a:p>
          <a:p>
            <a:pPr marL="326390" marR="143510" indent="-171450">
              <a:lnSpc>
                <a:spcPct val="100000"/>
              </a:lnSpc>
              <a:spcBef>
                <a:spcPts val="600"/>
              </a:spcBef>
              <a:buFont typeface="Arial" panose="020B0604020202020204" pitchFamily="34" charset="0"/>
              <a:buChar char="•"/>
            </a:pPr>
            <a:r>
              <a:rPr lang="en-GB" sz="1200" b="1" dirty="0">
                <a:solidFill>
                  <a:srgbClr val="1B8FD0"/>
                </a:solidFill>
                <a:latin typeface="Poppins"/>
                <a:cs typeface="Poppins"/>
              </a:rPr>
              <a:t>Contract:	</a:t>
            </a:r>
            <a:r>
              <a:rPr lang="en-GB" sz="1200" b="1" dirty="0">
                <a:solidFill>
                  <a:srgbClr val="1B8FD0"/>
                </a:solidFill>
                <a:latin typeface="Poppins SemiBold"/>
                <a:cs typeface="Poppins SemiBold"/>
              </a:rPr>
              <a:t>Permanent </a:t>
            </a:r>
            <a:r>
              <a:rPr lang="en-GB" sz="1200" b="1" dirty="0">
                <a:solidFill>
                  <a:srgbClr val="1B8FD0"/>
                </a:solidFill>
                <a:latin typeface="Poppins"/>
                <a:cs typeface="Poppins"/>
              </a:rPr>
              <a:t> </a:t>
            </a:r>
            <a:endParaRPr lang="en-GB" sz="1200" b="1" dirty="0">
              <a:solidFill>
                <a:srgbClr val="1B8FD0"/>
              </a:solidFill>
              <a:latin typeface="Poppins" panose="00000500000000000000" pitchFamily="2" charset="0"/>
              <a:cs typeface="Poppins" panose="00000500000000000000" pitchFamily="2" charset="0"/>
            </a:endParaRPr>
          </a:p>
          <a:p>
            <a:pPr marL="326390" marR="143510" indent="-171450">
              <a:spcBef>
                <a:spcPts val="600"/>
              </a:spcBef>
              <a:buFont typeface="Arial" panose="020B0604020202020204" pitchFamily="34" charset="0"/>
              <a:buChar char="•"/>
            </a:pPr>
            <a:r>
              <a:rPr lang="en-GB" sz="1200" b="1" dirty="0">
                <a:solidFill>
                  <a:srgbClr val="1B8FD0"/>
                </a:solidFill>
                <a:latin typeface="Poppins"/>
                <a:cs typeface="Poppins"/>
              </a:rPr>
              <a:t>Salary:		£</a:t>
            </a:r>
            <a:r>
              <a:rPr lang="en-GB" sz="1200" b="1" dirty="0">
                <a:solidFill>
                  <a:srgbClr val="1B8FD0"/>
                </a:solidFill>
                <a:latin typeface="Poppins "/>
                <a:cs typeface="Poppins SemiBold"/>
              </a:rPr>
              <a:t>26,500 - £28,000 (Pro-rata)</a:t>
            </a:r>
            <a:endParaRPr lang="en-GB" sz="1200" b="1" dirty="0">
              <a:solidFill>
                <a:srgbClr val="1B8FD0"/>
              </a:solidFill>
              <a:latin typeface="Poppins SemiBold"/>
              <a:cs typeface="Poppins SemiBold"/>
            </a:endParaRPr>
          </a:p>
          <a:p>
            <a:pPr marL="326390" marR="143510" indent="-171450">
              <a:spcBef>
                <a:spcPts val="600"/>
              </a:spcBef>
              <a:buFont typeface="Arial" panose="020B0604020202020204" pitchFamily="34" charset="0"/>
              <a:buChar char="•"/>
            </a:pPr>
            <a:r>
              <a:rPr lang="en-GB" sz="1200" b="1" dirty="0">
                <a:solidFill>
                  <a:srgbClr val="1B8FD0"/>
                </a:solidFill>
                <a:latin typeface="Poppins"/>
                <a:cs typeface="Poppins"/>
              </a:rPr>
              <a:t>Location: Home based within a commutable distance to the  North West . Must be willing to travel to meetings when required.</a:t>
            </a:r>
          </a:p>
          <a:p>
            <a:pPr marL="326390" marR="143510" indent="-171450">
              <a:lnSpc>
                <a:spcPct val="100000"/>
              </a:lnSpc>
              <a:spcBef>
                <a:spcPts val="600"/>
              </a:spcBef>
              <a:buFont typeface="Arial" panose="020B0604020202020204" pitchFamily="34" charset="0"/>
              <a:buChar char="•"/>
            </a:pPr>
            <a:r>
              <a:rPr lang="en-GB" sz="1200" b="1" dirty="0">
                <a:solidFill>
                  <a:srgbClr val="1B8FD0"/>
                </a:solidFill>
                <a:latin typeface="Poppins"/>
                <a:cs typeface="Poppins"/>
              </a:rPr>
              <a:t>Annual Leave:	</a:t>
            </a:r>
            <a:r>
              <a:rPr lang="en-GB" sz="1200" b="1" dirty="0">
                <a:solidFill>
                  <a:srgbClr val="1B8FD0"/>
                </a:solidFill>
                <a:latin typeface="Poppins SemiBold"/>
                <a:cs typeface="Poppins SemiBold"/>
              </a:rPr>
              <a:t>25 days (Pro-rata) </a:t>
            </a:r>
            <a:r>
              <a:rPr lang="en-GB" sz="1200" b="1" dirty="0">
                <a:solidFill>
                  <a:srgbClr val="1B8FD0"/>
                </a:solidFill>
                <a:latin typeface="Poppins"/>
                <a:cs typeface="Poppins"/>
              </a:rPr>
              <a:t> - in addition to statutory bank holidays</a:t>
            </a:r>
          </a:p>
        </p:txBody>
      </p:sp>
      <p:sp>
        <p:nvSpPr>
          <p:cNvPr id="11" name="object 6">
            <a:extLst>
              <a:ext uri="{FF2B5EF4-FFF2-40B4-BE49-F238E27FC236}">
                <a16:creationId xmlns:a16="http://schemas.microsoft.com/office/drawing/2014/main" id="{02C3D475-7A96-4198-8D8D-9A62238C4479}"/>
              </a:ext>
            </a:extLst>
          </p:cNvPr>
          <p:cNvSpPr txBox="1"/>
          <p:nvPr/>
        </p:nvSpPr>
        <p:spPr>
          <a:xfrm>
            <a:off x="6017265" y="2784639"/>
            <a:ext cx="2762750" cy="2710357"/>
          </a:xfrm>
          <a:prstGeom prst="rect">
            <a:avLst/>
          </a:prstGeom>
          <a:solidFill>
            <a:srgbClr val="1B8FD0"/>
          </a:solidFill>
        </p:spPr>
        <p:txBody>
          <a:bodyPr vert="horz" wrap="square" lIns="0" tIns="83185" rIns="0" bIns="0" rtlCol="0" anchor="t">
            <a:spAutoFit/>
          </a:bodyPr>
          <a:lstStyle/>
          <a:p>
            <a:pPr marL="154940" marR="143510" indent="33020">
              <a:lnSpc>
                <a:spcPct val="100000"/>
              </a:lnSpc>
              <a:spcBef>
                <a:spcPts val="655"/>
              </a:spcBef>
            </a:pPr>
            <a:r>
              <a:rPr lang="en-GB" sz="1400" b="1" dirty="0">
                <a:solidFill>
                  <a:schemeClr val="bg1"/>
                </a:solidFill>
                <a:latin typeface="Poppins SemiBold" panose="00000700000000000000" pitchFamily="2" charset="0"/>
                <a:cs typeface="Poppins SemiBold" panose="00000700000000000000" pitchFamily="2" charset="0"/>
              </a:rPr>
              <a:t>Internal relationships: </a:t>
            </a:r>
          </a:p>
          <a:p>
            <a:pPr marL="326390" marR="143510" indent="-171450">
              <a:spcBef>
                <a:spcPts val="655"/>
              </a:spcBef>
              <a:buFont typeface="Arial" panose="020B0604020202020204" pitchFamily="34" charset="0"/>
              <a:buChar char="•"/>
            </a:pPr>
            <a:r>
              <a:rPr lang="en-GB" sz="1100" dirty="0">
                <a:solidFill>
                  <a:schemeClr val="bg1"/>
                </a:solidFill>
                <a:latin typeface="Poppins"/>
                <a:cs typeface="Poppins"/>
              </a:rPr>
              <a:t>North West Regional Manager</a:t>
            </a:r>
          </a:p>
          <a:p>
            <a:pPr marL="326390" marR="143510" indent="-171450">
              <a:lnSpc>
                <a:spcPct val="100000"/>
              </a:lnSpc>
              <a:spcBef>
                <a:spcPts val="655"/>
              </a:spcBef>
              <a:buFont typeface="Arial" panose="020B0604020202020204" pitchFamily="34" charset="0"/>
              <a:buChar char="•"/>
            </a:pPr>
            <a:r>
              <a:rPr lang="en-GB" sz="1100" dirty="0">
                <a:solidFill>
                  <a:schemeClr val="bg1"/>
                </a:solidFill>
                <a:latin typeface="Poppins" panose="00000500000000000000" pitchFamily="2" charset="0"/>
                <a:cs typeface="Poppins" panose="00000500000000000000" pitchFamily="2" charset="0"/>
              </a:rPr>
              <a:t>England National Manager</a:t>
            </a:r>
          </a:p>
          <a:p>
            <a:pPr marL="326390" marR="143510" indent="-171450">
              <a:lnSpc>
                <a:spcPct val="100000"/>
              </a:lnSpc>
              <a:spcBef>
                <a:spcPts val="655"/>
              </a:spcBef>
              <a:buFont typeface="Arial" panose="020B0604020202020204" pitchFamily="34" charset="0"/>
              <a:buChar char="•"/>
            </a:pPr>
            <a:r>
              <a:rPr lang="en-GB" sz="1100" dirty="0">
                <a:solidFill>
                  <a:schemeClr val="bg1"/>
                </a:solidFill>
                <a:latin typeface="Poppins" panose="00000500000000000000" pitchFamily="2" charset="0"/>
                <a:cs typeface="Poppins" panose="00000500000000000000" pitchFamily="2" charset="0"/>
              </a:rPr>
              <a:t>National Teams  </a:t>
            </a:r>
          </a:p>
          <a:p>
            <a:pPr marL="326390" marR="143510" indent="-171450">
              <a:spcBef>
                <a:spcPts val="655"/>
              </a:spcBef>
              <a:buFont typeface="Arial" panose="020B0604020202020204" pitchFamily="34" charset="0"/>
              <a:buChar char="•"/>
            </a:pPr>
            <a:r>
              <a:rPr lang="en-GB" sz="1100" dirty="0">
                <a:solidFill>
                  <a:schemeClr val="bg1"/>
                </a:solidFill>
                <a:latin typeface="Poppins"/>
                <a:cs typeface="Poppins"/>
              </a:rPr>
              <a:t>Delivery Team incl. Volunteer Services </a:t>
            </a:r>
          </a:p>
          <a:p>
            <a:pPr marL="326390" marR="143510" indent="-171450">
              <a:lnSpc>
                <a:spcPct val="100000"/>
              </a:lnSpc>
              <a:spcBef>
                <a:spcPts val="655"/>
              </a:spcBef>
              <a:buFont typeface="Arial" panose="020B0604020202020204" pitchFamily="34" charset="0"/>
              <a:buChar char="•"/>
            </a:pPr>
            <a:r>
              <a:rPr lang="en-GB" sz="1100" dirty="0">
                <a:solidFill>
                  <a:schemeClr val="bg1"/>
                </a:solidFill>
                <a:latin typeface="Poppins"/>
                <a:cs typeface="Poppins"/>
              </a:rPr>
              <a:t>Marketing &amp; Communications incl. </a:t>
            </a:r>
            <a:r>
              <a:rPr lang="en-GB" sz="1100">
                <a:solidFill>
                  <a:schemeClr val="bg1"/>
                </a:solidFill>
                <a:latin typeface="Poppins"/>
                <a:cs typeface="Poppins"/>
              </a:rPr>
              <a:t>Member Services team </a:t>
            </a:r>
            <a:endParaRPr lang="en-GB" sz="1100">
              <a:solidFill>
                <a:schemeClr val="bg1"/>
              </a:solidFill>
            </a:endParaRPr>
          </a:p>
          <a:p>
            <a:pPr marL="326390" marR="143510" indent="-171450">
              <a:lnSpc>
                <a:spcPct val="100000"/>
              </a:lnSpc>
              <a:spcBef>
                <a:spcPts val="655"/>
              </a:spcBef>
              <a:buFont typeface="Arial" panose="020B0604020202020204" pitchFamily="34" charset="0"/>
              <a:buChar char="•"/>
            </a:pPr>
            <a:r>
              <a:rPr lang="en-GB" sz="1100">
                <a:solidFill>
                  <a:schemeClr val="bg1"/>
                </a:solidFill>
                <a:latin typeface="Poppins"/>
                <a:cs typeface="Poppins"/>
              </a:rPr>
              <a:t>Insight </a:t>
            </a:r>
            <a:r>
              <a:rPr lang="en-GB" sz="1100" dirty="0">
                <a:solidFill>
                  <a:schemeClr val="bg1"/>
                </a:solidFill>
                <a:latin typeface="Poppins"/>
                <a:cs typeface="Poppins"/>
              </a:rPr>
              <a:t>&amp; Strategy</a:t>
            </a:r>
          </a:p>
          <a:p>
            <a:pPr marL="326390" marR="143510" indent="-171450">
              <a:lnSpc>
                <a:spcPct val="100000"/>
              </a:lnSpc>
              <a:spcBef>
                <a:spcPts val="655"/>
              </a:spcBef>
              <a:buFont typeface="Arial" panose="020B0604020202020204" pitchFamily="34" charset="0"/>
              <a:buChar char="•"/>
            </a:pPr>
            <a:r>
              <a:rPr lang="en-GB" sz="1100" dirty="0">
                <a:solidFill>
                  <a:schemeClr val="bg1"/>
                </a:solidFill>
                <a:latin typeface="Poppins"/>
                <a:cs typeface="Poppins"/>
              </a:rPr>
              <a:t>Strategic Leadership Team</a:t>
            </a:r>
            <a:endParaRPr lang="en-GB" sz="1100" dirty="0">
              <a:solidFill>
                <a:schemeClr val="bg1"/>
              </a:solidFill>
              <a:latin typeface="Poppins" panose="00000500000000000000" pitchFamily="2" charset="0"/>
              <a:cs typeface="Poppins" panose="00000500000000000000" pitchFamily="2" charset="0"/>
            </a:endParaRPr>
          </a:p>
          <a:p>
            <a:pPr marL="326390" marR="143510" indent="-171450">
              <a:lnSpc>
                <a:spcPct val="100000"/>
              </a:lnSpc>
              <a:spcBef>
                <a:spcPts val="655"/>
              </a:spcBef>
              <a:buFont typeface="Arial" panose="020B0604020202020204" pitchFamily="34" charset="0"/>
              <a:buChar char="•"/>
            </a:pPr>
            <a:r>
              <a:rPr lang="en-GB" sz="1100" dirty="0">
                <a:solidFill>
                  <a:schemeClr val="bg1"/>
                </a:solidFill>
                <a:latin typeface="Poppins" panose="00000500000000000000" pitchFamily="2" charset="0"/>
                <a:cs typeface="Poppins" panose="00000500000000000000" pitchFamily="2" charset="0"/>
              </a:rPr>
              <a:t>Sported Volunteer consultants </a:t>
            </a:r>
          </a:p>
        </p:txBody>
      </p:sp>
      <p:sp>
        <p:nvSpPr>
          <p:cNvPr id="14" name="object 6">
            <a:extLst>
              <a:ext uri="{FF2B5EF4-FFF2-40B4-BE49-F238E27FC236}">
                <a16:creationId xmlns:a16="http://schemas.microsoft.com/office/drawing/2014/main" id="{29E0C607-0AAC-4431-A926-57FA1F2F8A22}"/>
              </a:ext>
            </a:extLst>
          </p:cNvPr>
          <p:cNvSpPr txBox="1"/>
          <p:nvPr/>
        </p:nvSpPr>
        <p:spPr>
          <a:xfrm>
            <a:off x="8925018" y="2784639"/>
            <a:ext cx="3139162" cy="2815514"/>
          </a:xfrm>
          <a:prstGeom prst="rect">
            <a:avLst/>
          </a:prstGeom>
          <a:solidFill>
            <a:srgbClr val="1B8FD0"/>
          </a:solidFill>
        </p:spPr>
        <p:txBody>
          <a:bodyPr vert="horz" wrap="square" lIns="0" tIns="83185" rIns="0" bIns="0" rtlCol="0">
            <a:spAutoFit/>
          </a:bodyPr>
          <a:lstStyle/>
          <a:p>
            <a:pPr marL="154940" marR="143510" indent="33020">
              <a:lnSpc>
                <a:spcPct val="100000"/>
              </a:lnSpc>
              <a:spcBef>
                <a:spcPts val="655"/>
              </a:spcBef>
            </a:pPr>
            <a:r>
              <a:rPr lang="en-GB" sz="1400" b="1" dirty="0">
                <a:solidFill>
                  <a:schemeClr val="bg1"/>
                </a:solidFill>
                <a:latin typeface="Poppins SemiBold" panose="00000700000000000000" pitchFamily="2" charset="0"/>
                <a:cs typeface="Poppins SemiBold" panose="00000700000000000000" pitchFamily="2" charset="0"/>
              </a:rPr>
              <a:t>External relationships: </a:t>
            </a:r>
          </a:p>
          <a:p>
            <a:pPr marL="326390" marR="143510" indent="-171450">
              <a:lnSpc>
                <a:spcPct val="100000"/>
              </a:lnSpc>
              <a:spcBef>
                <a:spcPts val="655"/>
              </a:spcBef>
              <a:buFont typeface="Arial" panose="020B0604020202020204" pitchFamily="34" charset="0"/>
              <a:buChar char="•"/>
            </a:pPr>
            <a:r>
              <a:rPr lang="en-GB" sz="1100" dirty="0">
                <a:solidFill>
                  <a:schemeClr val="bg1"/>
                </a:solidFill>
                <a:latin typeface="Poppins" panose="00000500000000000000" pitchFamily="2" charset="0"/>
                <a:cs typeface="Poppins" panose="00000500000000000000" pitchFamily="2" charset="0"/>
              </a:rPr>
              <a:t>Sported Members</a:t>
            </a:r>
          </a:p>
          <a:p>
            <a:pPr marL="326390" marR="143510" indent="-171450">
              <a:lnSpc>
                <a:spcPct val="100000"/>
              </a:lnSpc>
              <a:spcBef>
                <a:spcPts val="655"/>
              </a:spcBef>
              <a:buFont typeface="Arial" panose="020B0604020202020204" pitchFamily="34" charset="0"/>
              <a:buChar char="•"/>
            </a:pPr>
            <a:r>
              <a:rPr lang="en-GB" sz="1100" dirty="0">
                <a:solidFill>
                  <a:schemeClr val="bg1"/>
                </a:solidFill>
                <a:latin typeface="Poppins" panose="00000500000000000000" pitchFamily="2" charset="0"/>
                <a:cs typeface="Poppins" panose="00000500000000000000" pitchFamily="2" charset="0"/>
              </a:rPr>
              <a:t>Sported Volunteer Consultants </a:t>
            </a:r>
          </a:p>
          <a:p>
            <a:pPr marL="326390" marR="143510" indent="-171450">
              <a:lnSpc>
                <a:spcPct val="100000"/>
              </a:lnSpc>
              <a:spcBef>
                <a:spcPts val="655"/>
              </a:spcBef>
              <a:buFont typeface="Arial" panose="020B0604020202020204" pitchFamily="34" charset="0"/>
              <a:buChar char="•"/>
            </a:pPr>
            <a:r>
              <a:rPr lang="en-GB" sz="1100" dirty="0">
                <a:solidFill>
                  <a:schemeClr val="bg1"/>
                </a:solidFill>
                <a:latin typeface="Poppins" panose="00000500000000000000" pitchFamily="2" charset="0"/>
                <a:cs typeface="Poppins" panose="00000500000000000000" pitchFamily="2" charset="0"/>
              </a:rPr>
              <a:t>Regional partner organisations</a:t>
            </a:r>
          </a:p>
          <a:p>
            <a:pPr marL="326390" marR="143510" indent="-171450">
              <a:lnSpc>
                <a:spcPct val="100000"/>
              </a:lnSpc>
              <a:spcBef>
                <a:spcPts val="655"/>
              </a:spcBef>
              <a:buFont typeface="Arial" panose="020B0604020202020204" pitchFamily="34" charset="0"/>
              <a:buChar char="•"/>
            </a:pPr>
            <a:r>
              <a:rPr lang="en-GB" sz="1100" dirty="0">
                <a:solidFill>
                  <a:schemeClr val="bg1"/>
                </a:solidFill>
                <a:latin typeface="Poppins" panose="00000500000000000000" pitchFamily="2" charset="0"/>
                <a:cs typeface="Poppins" panose="00000500000000000000" pitchFamily="2" charset="0"/>
              </a:rPr>
              <a:t>Community sports providers</a:t>
            </a:r>
          </a:p>
          <a:p>
            <a:pPr marL="326390" marR="143510" indent="-171450">
              <a:lnSpc>
                <a:spcPct val="100000"/>
              </a:lnSpc>
              <a:spcBef>
                <a:spcPts val="655"/>
              </a:spcBef>
              <a:buFont typeface="Arial" panose="020B0604020202020204" pitchFamily="34" charset="0"/>
              <a:buChar char="•"/>
            </a:pPr>
            <a:r>
              <a:rPr lang="en-GB" sz="1100" dirty="0">
                <a:solidFill>
                  <a:schemeClr val="bg1"/>
                </a:solidFill>
                <a:latin typeface="Poppins" panose="00000500000000000000" pitchFamily="2" charset="0"/>
                <a:cs typeface="Poppins" panose="00000500000000000000" pitchFamily="2" charset="0"/>
              </a:rPr>
              <a:t>Local government</a:t>
            </a:r>
          </a:p>
          <a:p>
            <a:pPr marL="326390" marR="143510" indent="-171450">
              <a:lnSpc>
                <a:spcPct val="100000"/>
              </a:lnSpc>
              <a:spcBef>
                <a:spcPts val="655"/>
              </a:spcBef>
              <a:buFont typeface="Arial" panose="020B0604020202020204" pitchFamily="34" charset="0"/>
              <a:buChar char="•"/>
            </a:pPr>
            <a:r>
              <a:rPr lang="en-GB" sz="1100" dirty="0">
                <a:solidFill>
                  <a:schemeClr val="bg1"/>
                </a:solidFill>
                <a:latin typeface="Poppins" panose="00000500000000000000" pitchFamily="2" charset="0"/>
                <a:cs typeface="Poppins" panose="00000500000000000000" pitchFamily="2" charset="0"/>
              </a:rPr>
              <a:t>Voluntary Sector including  youth sector</a:t>
            </a:r>
          </a:p>
          <a:p>
            <a:pPr marL="326390" marR="143510" indent="-171450">
              <a:lnSpc>
                <a:spcPct val="100000"/>
              </a:lnSpc>
              <a:spcBef>
                <a:spcPts val="655"/>
              </a:spcBef>
              <a:buFont typeface="Arial" panose="020B0604020202020204" pitchFamily="34" charset="0"/>
              <a:buChar char="•"/>
            </a:pPr>
            <a:r>
              <a:rPr lang="en-GB" sz="1100" dirty="0">
                <a:solidFill>
                  <a:schemeClr val="bg1"/>
                </a:solidFill>
                <a:latin typeface="Poppins" panose="00000500000000000000" pitchFamily="2" charset="0"/>
                <a:cs typeface="Poppins" panose="00000500000000000000" pitchFamily="2" charset="0"/>
              </a:rPr>
              <a:t>Funders</a:t>
            </a:r>
          </a:p>
          <a:p>
            <a:pPr marL="326390" marR="143510" indent="-171450">
              <a:lnSpc>
                <a:spcPct val="100000"/>
              </a:lnSpc>
              <a:spcBef>
                <a:spcPts val="655"/>
              </a:spcBef>
              <a:buFont typeface="Arial" panose="020B0604020202020204" pitchFamily="34" charset="0"/>
              <a:buChar char="•"/>
            </a:pPr>
            <a:r>
              <a:rPr lang="en-GB" sz="1100" dirty="0">
                <a:solidFill>
                  <a:schemeClr val="bg1"/>
                </a:solidFill>
                <a:latin typeface="Poppins" panose="00000500000000000000" pitchFamily="2" charset="0"/>
                <a:cs typeface="Poppins" panose="00000500000000000000" pitchFamily="2" charset="0"/>
              </a:rPr>
              <a:t>Local Media</a:t>
            </a:r>
          </a:p>
          <a:p>
            <a:pPr marL="326390" marR="143510" indent="-171450">
              <a:lnSpc>
                <a:spcPct val="100000"/>
              </a:lnSpc>
              <a:spcBef>
                <a:spcPts val="655"/>
              </a:spcBef>
              <a:buFont typeface="Arial" panose="020B0604020202020204" pitchFamily="34" charset="0"/>
              <a:buChar char="•"/>
            </a:pPr>
            <a:endParaRPr lang="en-GB" sz="1200" dirty="0">
              <a:solidFill>
                <a:schemeClr val="bg1"/>
              </a:solidFill>
              <a:latin typeface="Poppins" panose="00000500000000000000" pitchFamily="2" charset="0"/>
              <a:cs typeface="Poppins" panose="00000500000000000000" pitchFamily="2" charset="0"/>
            </a:endParaRPr>
          </a:p>
        </p:txBody>
      </p:sp>
      <p:sp>
        <p:nvSpPr>
          <p:cNvPr id="13" name="object 4">
            <a:extLst>
              <a:ext uri="{FF2B5EF4-FFF2-40B4-BE49-F238E27FC236}">
                <a16:creationId xmlns:a16="http://schemas.microsoft.com/office/drawing/2014/main" id="{080031B8-E298-4C7C-B736-800FB89B8FEC}"/>
              </a:ext>
            </a:extLst>
          </p:cNvPr>
          <p:cNvSpPr txBox="1">
            <a:spLocks/>
          </p:cNvSpPr>
          <p:nvPr/>
        </p:nvSpPr>
        <p:spPr>
          <a:xfrm>
            <a:off x="603364" y="591572"/>
            <a:ext cx="3897615" cy="1001684"/>
          </a:xfrm>
          <a:prstGeom prst="rect">
            <a:avLst/>
          </a:prstGeom>
          <a:solidFill>
            <a:srgbClr val="1B8FD0"/>
          </a:solidFill>
        </p:spPr>
        <p:txBody>
          <a:bodyPr vert="horz" wrap="square" lIns="0" tIns="91440" rIns="0" bIns="0" rtlCol="0">
            <a:spAutoFit/>
          </a:bodyPr>
          <a:lstStyle>
            <a:lvl1pPr>
              <a:defRPr sz="3450" b="1" i="0">
                <a:solidFill>
                  <a:schemeClr val="bg1"/>
                </a:solidFill>
                <a:latin typeface="Poppins"/>
                <a:ea typeface="+mj-ea"/>
                <a:cs typeface="Poppins"/>
              </a:defRPr>
            </a:lvl1pPr>
          </a:lstStyle>
          <a:p>
            <a:pPr marL="149225" marR="124460">
              <a:lnSpc>
                <a:spcPts val="3500"/>
              </a:lnSpc>
              <a:spcBef>
                <a:spcPts val="720"/>
              </a:spcBef>
            </a:pPr>
            <a:r>
              <a:rPr lang="en-GB" kern="0" spc="20"/>
              <a:t>Role </a:t>
            </a:r>
            <a:br>
              <a:rPr lang="en-GB" kern="0" spc="20"/>
            </a:br>
            <a:r>
              <a:rPr lang="en-GB" kern="0" spc="15">
                <a:solidFill>
                  <a:srgbClr val="FBD82E"/>
                </a:solidFill>
              </a:rPr>
              <a:t>overview</a:t>
            </a:r>
            <a:endParaRPr lang="en-GB" kern="0" spc="20">
              <a:solidFill>
                <a:srgbClr val="FBD82E"/>
              </a:solidFill>
            </a:endParaRPr>
          </a:p>
        </p:txBody>
      </p:sp>
    </p:spTree>
    <p:extLst>
      <p:ext uri="{BB962C8B-B14F-4D97-AF65-F5344CB8AC3E}">
        <p14:creationId xmlns:p14="http://schemas.microsoft.com/office/powerpoint/2010/main" val="3974741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E1D665-AA0E-A541-87A9-9F23FDF254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91"/>
            <a:ext cx="12192000" cy="6858000"/>
          </a:xfrm>
          <a:prstGeom prst="rect">
            <a:avLst/>
          </a:prstGeom>
        </p:spPr>
      </p:pic>
      <p:sp>
        <p:nvSpPr>
          <p:cNvPr id="2" name="object 8">
            <a:extLst>
              <a:ext uri="{FF2B5EF4-FFF2-40B4-BE49-F238E27FC236}">
                <a16:creationId xmlns:a16="http://schemas.microsoft.com/office/drawing/2014/main" id="{817BFF73-9EBC-4FC7-A90C-9B1747C77C7F}"/>
              </a:ext>
            </a:extLst>
          </p:cNvPr>
          <p:cNvSpPr txBox="1"/>
          <p:nvPr/>
        </p:nvSpPr>
        <p:spPr>
          <a:xfrm>
            <a:off x="276224" y="1251731"/>
            <a:ext cx="11539855" cy="5408532"/>
          </a:xfrm>
          <a:prstGeom prst="rect">
            <a:avLst/>
          </a:prstGeom>
          <a:solidFill>
            <a:schemeClr val="bg1"/>
          </a:solidFill>
        </p:spPr>
        <p:txBody>
          <a:bodyPr vert="horz" wrap="square" lIns="0" tIns="83185" rIns="0" bIns="0" rtlCol="0" anchor="t">
            <a:spAutoFit/>
          </a:bodyPr>
          <a:lstStyle/>
          <a:p>
            <a:pPr>
              <a:spcAft>
                <a:spcPts val="600"/>
              </a:spcAft>
            </a:pPr>
            <a:r>
              <a:rPr lang="en-GB" sz="1100" b="1" u="sng" dirty="0">
                <a:solidFill>
                  <a:srgbClr val="1B8FD0"/>
                </a:solidFill>
                <a:effectLst/>
                <a:latin typeface="Poppins"/>
                <a:ea typeface="Times New Roman" panose="02020603050405020304" pitchFamily="18" charset="0"/>
                <a:cs typeface="Poppins"/>
              </a:rPr>
              <a:t>Membership Engagement &amp; Growth</a:t>
            </a:r>
            <a:endParaRPr lang="en-GB" sz="1100" b="1" u="sng" dirty="0">
              <a:solidFill>
                <a:srgbClr val="1B8FD0"/>
              </a:solidFill>
              <a:effectLst/>
              <a:latin typeface="Poppins"/>
              <a:ea typeface="MS Mincho" panose="02020609040205080304" pitchFamily="49" charset="-128"/>
              <a:cs typeface="Poppins"/>
            </a:endParaRPr>
          </a:p>
          <a:p>
            <a:pPr marL="171450" indent="-171450" fontAlgn="base">
              <a:buFont typeface="Arial" panose="020B0604020202020204" pitchFamily="34" charset="0"/>
              <a:buChar char="•"/>
            </a:pPr>
            <a:r>
              <a:rPr lang="en-GB" sz="1100" dirty="0">
                <a:solidFill>
                  <a:srgbClr val="263066"/>
                </a:solidFill>
                <a:effectLst/>
                <a:latin typeface="Poppins"/>
                <a:ea typeface="Times New Roman" panose="02020603050405020304" pitchFamily="18" charset="0"/>
                <a:cs typeface="Poppins"/>
              </a:rPr>
              <a:t>In conjunction with the </a:t>
            </a:r>
            <a:r>
              <a:rPr lang="en-GB" sz="1100" dirty="0">
                <a:solidFill>
                  <a:srgbClr val="263066"/>
                </a:solidFill>
                <a:latin typeface="Poppins"/>
                <a:ea typeface="Times New Roman" panose="02020603050405020304" pitchFamily="18" charset="0"/>
                <a:cs typeface="Poppins"/>
              </a:rPr>
              <a:t>North West</a:t>
            </a:r>
            <a:r>
              <a:rPr lang="en-GB" sz="1100" dirty="0">
                <a:solidFill>
                  <a:srgbClr val="263066"/>
                </a:solidFill>
                <a:effectLst/>
                <a:latin typeface="Poppins"/>
                <a:ea typeface="Times New Roman" panose="02020603050405020304" pitchFamily="18" charset="0"/>
                <a:cs typeface="Poppins"/>
              </a:rPr>
              <a:t> Regional Manager </a:t>
            </a:r>
            <a:r>
              <a:rPr lang="en-GB" sz="1100" b="1" dirty="0">
                <a:solidFill>
                  <a:srgbClr val="263066"/>
                </a:solidFill>
                <a:effectLst/>
                <a:latin typeface="Poppins"/>
                <a:ea typeface="Times New Roman" panose="02020603050405020304" pitchFamily="18" charset="0"/>
                <a:cs typeface="Poppins"/>
              </a:rPr>
              <a:t>deliver </a:t>
            </a:r>
            <a:r>
              <a:rPr lang="en-GB" sz="1100" dirty="0">
                <a:solidFill>
                  <a:srgbClr val="263066"/>
                </a:solidFill>
                <a:effectLst/>
                <a:latin typeface="Poppins"/>
                <a:ea typeface="Times New Roman" panose="02020603050405020304" pitchFamily="18" charset="0"/>
                <a:cs typeface="Poppins"/>
              </a:rPr>
              <a:t>a clear </a:t>
            </a:r>
            <a:r>
              <a:rPr lang="en-GB" sz="1100" b="1" dirty="0">
                <a:solidFill>
                  <a:srgbClr val="263066"/>
                </a:solidFill>
                <a:effectLst/>
                <a:latin typeface="Poppins"/>
                <a:ea typeface="Times New Roman" panose="02020603050405020304" pitchFamily="18" charset="0"/>
                <a:cs typeface="Poppins"/>
              </a:rPr>
              <a:t>strategy</a:t>
            </a:r>
            <a:r>
              <a:rPr lang="en-GB" sz="1100" dirty="0">
                <a:solidFill>
                  <a:srgbClr val="263066"/>
                </a:solidFill>
                <a:effectLst/>
                <a:latin typeface="Poppins"/>
                <a:ea typeface="Times New Roman" panose="02020603050405020304" pitchFamily="18" charset="0"/>
                <a:cs typeface="Poppins"/>
              </a:rPr>
              <a:t> for </a:t>
            </a:r>
            <a:r>
              <a:rPr lang="en-GB" sz="1100" b="1" dirty="0">
                <a:solidFill>
                  <a:srgbClr val="263066"/>
                </a:solidFill>
                <a:effectLst/>
                <a:latin typeface="Poppins"/>
                <a:ea typeface="Times New Roman" panose="02020603050405020304" pitchFamily="18" charset="0"/>
                <a:cs typeface="Poppins"/>
              </a:rPr>
              <a:t>member engagement</a:t>
            </a:r>
            <a:r>
              <a:rPr lang="en-GB" sz="1100" dirty="0">
                <a:solidFill>
                  <a:srgbClr val="263066"/>
                </a:solidFill>
                <a:effectLst/>
                <a:latin typeface="Poppins"/>
                <a:ea typeface="Times New Roman" panose="02020603050405020304" pitchFamily="18" charset="0"/>
                <a:cs typeface="Poppins"/>
              </a:rPr>
              <a:t>, </a:t>
            </a:r>
            <a:r>
              <a:rPr lang="en-GB" sz="1100" b="1" dirty="0">
                <a:solidFill>
                  <a:srgbClr val="263066"/>
                </a:solidFill>
                <a:effectLst/>
                <a:latin typeface="Poppins"/>
                <a:ea typeface="Times New Roman" panose="02020603050405020304" pitchFamily="18" charset="0"/>
                <a:cs typeface="Poppins"/>
              </a:rPr>
              <a:t>support </a:t>
            </a:r>
            <a:r>
              <a:rPr lang="en-GB" sz="1100" dirty="0">
                <a:solidFill>
                  <a:srgbClr val="263066"/>
                </a:solidFill>
                <a:effectLst/>
                <a:latin typeface="Poppins"/>
                <a:ea typeface="Times New Roman" panose="02020603050405020304" pitchFamily="18" charset="0"/>
                <a:cs typeface="Poppins"/>
              </a:rPr>
              <a:t>and </a:t>
            </a:r>
            <a:r>
              <a:rPr lang="en-GB" sz="1100" b="1" dirty="0">
                <a:solidFill>
                  <a:srgbClr val="263066"/>
                </a:solidFill>
                <a:effectLst/>
                <a:latin typeface="Poppins"/>
                <a:ea typeface="Times New Roman" panose="02020603050405020304" pitchFamily="18" charset="0"/>
                <a:cs typeface="Poppins"/>
              </a:rPr>
              <a:t>recruitment</a:t>
            </a:r>
            <a:r>
              <a:rPr lang="en-GB" sz="1100" dirty="0">
                <a:solidFill>
                  <a:srgbClr val="263066"/>
                </a:solidFill>
                <a:effectLst/>
                <a:latin typeface="Poppins"/>
                <a:ea typeface="Times New Roman" panose="02020603050405020304" pitchFamily="18" charset="0"/>
                <a:cs typeface="Poppins"/>
              </a:rPr>
              <a:t> in your region in support of organisational </a:t>
            </a:r>
            <a:r>
              <a:rPr lang="en-GB" sz="1100" b="1" dirty="0">
                <a:solidFill>
                  <a:srgbClr val="263066"/>
                </a:solidFill>
                <a:effectLst/>
                <a:latin typeface="Poppins"/>
                <a:ea typeface="Times New Roman" panose="02020603050405020304" pitchFamily="18" charset="0"/>
                <a:cs typeface="Poppins"/>
              </a:rPr>
              <a:t>KPIs and Projects</a:t>
            </a:r>
            <a:r>
              <a:rPr lang="en-US" sz="1100" dirty="0">
                <a:effectLst/>
                <a:latin typeface="Poppins"/>
                <a:ea typeface="Times New Roman" panose="02020603050405020304" pitchFamily="18" charset="0"/>
                <a:cs typeface="Poppins"/>
              </a:rPr>
              <a:t>​.</a:t>
            </a:r>
          </a:p>
          <a:p>
            <a:pPr marL="171450" indent="-171450" fontAlgn="base">
              <a:buFont typeface="Arial" panose="020B0604020202020204" pitchFamily="34" charset="0"/>
              <a:buChar char="•"/>
            </a:pPr>
            <a:endParaRPr lang="en-US" sz="1100" dirty="0">
              <a:effectLst/>
              <a:latin typeface="Poppins" panose="00000500000000000000" pitchFamily="2" charset="0"/>
              <a:ea typeface="Times New Roman" panose="02020603050405020304" pitchFamily="18" charset="0"/>
              <a:cs typeface="Poppins" panose="00000500000000000000" pitchFamily="2" charset="0"/>
            </a:endParaRPr>
          </a:p>
          <a:p>
            <a:pPr marL="171450" lvl="0" indent="-171450" fontAlgn="base">
              <a:buFont typeface="Arial" panose="020B0604020202020204" pitchFamily="34" charset="0"/>
              <a:buChar char="•"/>
            </a:pPr>
            <a:r>
              <a:rPr lang="en-GB" sz="1100" dirty="0">
                <a:solidFill>
                  <a:srgbClr val="263066"/>
                </a:solidFill>
                <a:effectLst/>
                <a:latin typeface="Poppins"/>
                <a:ea typeface="Times New Roman" panose="02020603050405020304" pitchFamily="18" charset="0"/>
                <a:cs typeface="Poppins"/>
              </a:rPr>
              <a:t>Be the </a:t>
            </a:r>
            <a:r>
              <a:rPr lang="en-GB" sz="1100" b="1" dirty="0">
                <a:solidFill>
                  <a:srgbClr val="263066"/>
                </a:solidFill>
                <a:effectLst/>
                <a:latin typeface="Poppins"/>
                <a:ea typeface="Times New Roman" panose="02020603050405020304" pitchFamily="18" charset="0"/>
                <a:cs typeface="Poppins"/>
              </a:rPr>
              <a:t>primary point of contact for Sported members </a:t>
            </a:r>
            <a:r>
              <a:rPr lang="en-GB" sz="1100" dirty="0">
                <a:solidFill>
                  <a:srgbClr val="263066"/>
                </a:solidFill>
                <a:effectLst/>
                <a:latin typeface="Poppins"/>
                <a:ea typeface="Times New Roman" panose="02020603050405020304" pitchFamily="18" charset="0"/>
                <a:cs typeface="Poppins"/>
              </a:rPr>
              <a:t>within your region and </a:t>
            </a:r>
            <a:r>
              <a:rPr lang="en-GB" sz="1100" b="1" dirty="0">
                <a:solidFill>
                  <a:srgbClr val="263066"/>
                </a:solidFill>
                <a:effectLst/>
                <a:latin typeface="Poppins"/>
                <a:ea typeface="Times New Roman" panose="02020603050405020304" pitchFamily="18" charset="0"/>
                <a:cs typeface="Poppins"/>
              </a:rPr>
              <a:t>support them</a:t>
            </a:r>
            <a:r>
              <a:rPr lang="en-GB" sz="1100" dirty="0">
                <a:solidFill>
                  <a:srgbClr val="263066"/>
                </a:solidFill>
                <a:effectLst/>
                <a:latin typeface="Poppins"/>
                <a:ea typeface="Times New Roman" panose="02020603050405020304" pitchFamily="18" charset="0"/>
                <a:cs typeface="Poppins"/>
              </a:rPr>
              <a:t> with their own capacity building /organisational development.</a:t>
            </a:r>
          </a:p>
          <a:p>
            <a:pPr marL="171450" lvl="0" indent="-171450">
              <a:buFont typeface="Arial" panose="020B0604020202020204" pitchFamily="34" charset="0"/>
              <a:buChar char="•"/>
            </a:pPr>
            <a:endParaRPr lang="en-GB" sz="1100" dirty="0">
              <a:solidFill>
                <a:srgbClr val="263066"/>
              </a:solidFill>
              <a:latin typeface="Poppins" panose="00000500000000000000" pitchFamily="2" charset="0"/>
              <a:ea typeface="Times New Roman" panose="02020603050405020304" pitchFamily="18" charset="0"/>
              <a:cs typeface="Poppins" panose="00000500000000000000" pitchFamily="2" charset="0"/>
            </a:endParaRPr>
          </a:p>
          <a:p>
            <a:pPr marL="171450" indent="-171450">
              <a:buFont typeface="Arial" panose="020B0604020202020204" pitchFamily="34" charset="0"/>
              <a:buChar char="•"/>
            </a:pPr>
            <a:r>
              <a:rPr lang="en-GB" sz="1100" dirty="0">
                <a:solidFill>
                  <a:srgbClr val="263066"/>
                </a:solidFill>
                <a:latin typeface="Poppins"/>
                <a:ea typeface="Times New Roman" panose="02020603050405020304" pitchFamily="18" charset="0"/>
                <a:cs typeface="Poppins"/>
              </a:rPr>
              <a:t>Promote Sported membership and services to non-members, and process new member application and conduct onboarding calls. </a:t>
            </a:r>
            <a:endParaRPr lang="en-GB" sz="1100" dirty="0">
              <a:solidFill>
                <a:srgbClr val="263066"/>
              </a:solidFill>
              <a:latin typeface="Poppins" panose="00000500000000000000" pitchFamily="2" charset="0"/>
              <a:ea typeface="Times New Roman" panose="02020603050405020304" pitchFamily="18" charset="0"/>
              <a:cs typeface="Poppins" panose="00000500000000000000" pitchFamily="2" charset="0"/>
            </a:endParaRPr>
          </a:p>
          <a:p>
            <a:pPr marL="171450" indent="-171450" fontAlgn="base">
              <a:buFont typeface="Arial" panose="020B0604020202020204" pitchFamily="34" charset="0"/>
              <a:buChar char="•"/>
            </a:pPr>
            <a:endParaRPr lang="en-GB" sz="1100" dirty="0">
              <a:solidFill>
                <a:srgbClr val="263066"/>
              </a:solidFill>
              <a:latin typeface="Poppins" panose="00000500000000000000" pitchFamily="2" charset="0"/>
              <a:ea typeface="Times New Roman" panose="02020603050405020304" pitchFamily="18" charset="0"/>
              <a:cs typeface="Poppins" panose="00000500000000000000" pitchFamily="2" charset="0"/>
            </a:endParaRPr>
          </a:p>
          <a:p>
            <a:pPr marL="171450" lvl="0" indent="-171450" fontAlgn="base">
              <a:buFont typeface="Arial" panose="020B0604020202020204" pitchFamily="34" charset="0"/>
              <a:buChar char="•"/>
            </a:pPr>
            <a:r>
              <a:rPr lang="en-GB" sz="1100" dirty="0">
                <a:solidFill>
                  <a:srgbClr val="263066"/>
                </a:solidFill>
                <a:effectLst/>
                <a:latin typeface="Poppins"/>
                <a:ea typeface="Times New Roman" panose="02020603050405020304" pitchFamily="18" charset="0"/>
                <a:cs typeface="Poppins"/>
              </a:rPr>
              <a:t>Support content creation for member communications, including utilisation of relevant social media platforms, channels and other alternative communication methods.</a:t>
            </a:r>
          </a:p>
          <a:p>
            <a:pPr marL="171450" lvl="0" indent="-171450" fontAlgn="base">
              <a:buFont typeface="Arial" panose="020B0604020202020204" pitchFamily="34" charset="0"/>
              <a:buChar char="•"/>
            </a:pPr>
            <a:endParaRPr lang="en-GB" sz="1100" dirty="0">
              <a:effectLst/>
              <a:latin typeface="Poppins" panose="00000500000000000000" pitchFamily="2" charset="0"/>
              <a:ea typeface="Times New Roman" panose="02020603050405020304" pitchFamily="18" charset="0"/>
              <a:cs typeface="Poppins" panose="00000500000000000000" pitchFamily="2" charset="0"/>
            </a:endParaRPr>
          </a:p>
          <a:p>
            <a:pPr marL="171450" indent="-171450" fontAlgn="base">
              <a:buFont typeface="Arial" panose="020B0604020202020204" pitchFamily="34" charset="0"/>
              <a:buChar char="•"/>
            </a:pPr>
            <a:r>
              <a:rPr lang="en-US" sz="1100" dirty="0">
                <a:solidFill>
                  <a:srgbClr val="263066"/>
                </a:solidFill>
                <a:effectLst/>
                <a:latin typeface="Poppins"/>
                <a:ea typeface="Times New Roman" panose="02020603050405020304" pitchFamily="18" charset="0"/>
                <a:cs typeface="Poppins"/>
              </a:rPr>
              <a:t>Build strong relationships with the Sported </a:t>
            </a:r>
            <a:r>
              <a:rPr lang="en-US" sz="1100" dirty="0">
                <a:solidFill>
                  <a:srgbClr val="263066"/>
                </a:solidFill>
                <a:latin typeface="Poppins"/>
                <a:ea typeface="Times New Roman" panose="02020603050405020304" pitchFamily="18" charset="0"/>
                <a:cs typeface="Poppins"/>
              </a:rPr>
              <a:t>membership, identifying areas of need and trends from the North West network. </a:t>
            </a:r>
          </a:p>
          <a:p>
            <a:pPr marL="171450" indent="-171450" fontAlgn="base">
              <a:buFont typeface="Arial" panose="020B0604020202020204" pitchFamily="34" charset="0"/>
              <a:buChar char="•"/>
            </a:pPr>
            <a:endParaRPr lang="en-US" sz="1100" dirty="0">
              <a:solidFill>
                <a:srgbClr val="263066"/>
              </a:solidFill>
              <a:latin typeface="Poppins" panose="00000500000000000000" pitchFamily="2" charset="0"/>
              <a:ea typeface="Times New Roman" panose="02020603050405020304" pitchFamily="18" charset="0"/>
              <a:cs typeface="Poppins" panose="00000500000000000000" pitchFamily="2" charset="0"/>
            </a:endParaRPr>
          </a:p>
          <a:p>
            <a:pPr marL="171450" lvl="0" indent="-171450" fontAlgn="base">
              <a:buFont typeface="Arial" panose="020B0604020202020204" pitchFamily="34" charset="0"/>
              <a:buChar char="•"/>
            </a:pPr>
            <a:r>
              <a:rPr lang="en-GB" sz="1100" dirty="0">
                <a:solidFill>
                  <a:srgbClr val="263066"/>
                </a:solidFill>
                <a:effectLst/>
                <a:latin typeface="Poppins"/>
                <a:ea typeface="Times New Roman" panose="02020603050405020304" pitchFamily="18" charset="0"/>
                <a:cs typeface="Poppins"/>
              </a:rPr>
              <a:t>Promote and engage members with our services and benefits, ensuring they are aware of how to </a:t>
            </a:r>
            <a:r>
              <a:rPr lang="en-GB" sz="1100" b="1" dirty="0">
                <a:solidFill>
                  <a:srgbClr val="263066"/>
                </a:solidFill>
                <a:effectLst/>
                <a:latin typeface="Poppins"/>
                <a:ea typeface="Times New Roman" panose="02020603050405020304" pitchFamily="18" charset="0"/>
                <a:cs typeface="Poppins"/>
              </a:rPr>
              <a:t>access the Sported Hub</a:t>
            </a:r>
            <a:r>
              <a:rPr lang="en-US" sz="1100" dirty="0">
                <a:effectLst/>
                <a:latin typeface="Poppins"/>
                <a:ea typeface="Times New Roman" panose="02020603050405020304" pitchFamily="18" charset="0"/>
                <a:cs typeface="Poppins"/>
              </a:rPr>
              <a:t>​.</a:t>
            </a:r>
          </a:p>
          <a:p>
            <a:pPr marL="171450" lvl="0" indent="-171450" fontAlgn="base">
              <a:buFont typeface="Arial" panose="020B0604020202020204" pitchFamily="34" charset="0"/>
              <a:buChar char="•"/>
            </a:pPr>
            <a:endParaRPr lang="en-US" sz="1100"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endParaRPr>
          </a:p>
          <a:p>
            <a:pPr marL="171450" lvl="0" indent="-171450" fontAlgn="base">
              <a:buFont typeface="Arial" panose="020B0604020202020204" pitchFamily="34" charset="0"/>
              <a:buChar char="•"/>
            </a:pPr>
            <a:r>
              <a:rPr lang="en-US" sz="1100" dirty="0">
                <a:solidFill>
                  <a:srgbClr val="263066"/>
                </a:solidFill>
                <a:effectLst/>
                <a:latin typeface="Poppins"/>
                <a:ea typeface="Times New Roman" panose="02020603050405020304" pitchFamily="18" charset="0"/>
                <a:cs typeface="Poppins"/>
              </a:rPr>
              <a:t>Provide </a:t>
            </a:r>
            <a:r>
              <a:rPr lang="en-US" sz="1100" b="1" dirty="0">
                <a:solidFill>
                  <a:srgbClr val="263066"/>
                </a:solidFill>
                <a:effectLst/>
                <a:latin typeface="Poppins"/>
                <a:ea typeface="Times New Roman" panose="02020603050405020304" pitchFamily="18" charset="0"/>
                <a:cs typeface="Poppins"/>
              </a:rPr>
              <a:t>support to members on elements of capacity building </a:t>
            </a:r>
            <a:r>
              <a:rPr lang="en-US" sz="1100" dirty="0">
                <a:solidFill>
                  <a:srgbClr val="263066"/>
                </a:solidFill>
                <a:effectLst/>
                <a:latin typeface="Poppins"/>
                <a:ea typeface="Times New Roman" panose="02020603050405020304" pitchFamily="18" charset="0"/>
                <a:cs typeface="Poppins"/>
              </a:rPr>
              <a:t>– e.g. fundraising, strategic planning, health checks &amp; sustainability.</a:t>
            </a:r>
          </a:p>
          <a:p>
            <a:pPr marL="171450" lvl="0" indent="-171450" fontAlgn="base">
              <a:buFont typeface="Arial" panose="020B0604020202020204" pitchFamily="34" charset="0"/>
              <a:buChar char="•"/>
            </a:pPr>
            <a:endParaRPr lang="en-GB" sz="1100" b="1"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endParaRPr>
          </a:p>
          <a:p>
            <a:pPr marL="171450" lvl="0" indent="-171450" fontAlgn="base">
              <a:buFont typeface="Arial" panose="020B0604020202020204" pitchFamily="34" charset="0"/>
              <a:buChar char="•"/>
            </a:pPr>
            <a:r>
              <a:rPr lang="en-GB" sz="1100" b="1" dirty="0">
                <a:solidFill>
                  <a:srgbClr val="263066"/>
                </a:solidFill>
                <a:effectLst/>
                <a:latin typeface="Poppins"/>
                <a:ea typeface="Times New Roman" panose="02020603050405020304" pitchFamily="18" charset="0"/>
                <a:cs typeface="Poppins"/>
              </a:rPr>
              <a:t>Support</a:t>
            </a:r>
            <a:r>
              <a:rPr lang="en-GB" sz="1100" dirty="0">
                <a:solidFill>
                  <a:srgbClr val="263066"/>
                </a:solidFill>
                <a:effectLst/>
                <a:latin typeface="Poppins"/>
                <a:ea typeface="Times New Roman" panose="02020603050405020304" pitchFamily="18" charset="0"/>
                <a:cs typeface="Poppins"/>
              </a:rPr>
              <a:t> Sported members with </a:t>
            </a:r>
            <a:r>
              <a:rPr lang="en-GB" sz="1100" b="1" dirty="0">
                <a:solidFill>
                  <a:srgbClr val="263066"/>
                </a:solidFill>
                <a:effectLst/>
                <a:latin typeface="Poppins"/>
                <a:ea typeface="Times New Roman" panose="02020603050405020304" pitchFamily="18" charset="0"/>
                <a:cs typeface="Poppins"/>
              </a:rPr>
              <a:t>completion of relevant monitoring </a:t>
            </a:r>
            <a:r>
              <a:rPr lang="en-GB" sz="1100" dirty="0">
                <a:solidFill>
                  <a:srgbClr val="263066"/>
                </a:solidFill>
                <a:effectLst/>
                <a:latin typeface="Poppins"/>
                <a:ea typeface="Times New Roman" panose="02020603050405020304" pitchFamily="18" charset="0"/>
                <a:cs typeface="Poppins"/>
              </a:rPr>
              <a:t>and </a:t>
            </a:r>
            <a:r>
              <a:rPr lang="en-GB" sz="1100" b="1" dirty="0">
                <a:solidFill>
                  <a:srgbClr val="263066"/>
                </a:solidFill>
                <a:effectLst/>
                <a:latin typeface="Poppins"/>
                <a:ea typeface="Times New Roman" panose="02020603050405020304" pitchFamily="18" charset="0"/>
                <a:cs typeface="Poppins"/>
              </a:rPr>
              <a:t>evaluation </a:t>
            </a:r>
            <a:r>
              <a:rPr lang="en-GB" sz="1100" dirty="0">
                <a:solidFill>
                  <a:srgbClr val="263066"/>
                </a:solidFill>
                <a:effectLst/>
                <a:latin typeface="Poppins"/>
                <a:ea typeface="Times New Roman" panose="02020603050405020304" pitchFamily="18" charset="0"/>
                <a:cs typeface="Poppins"/>
              </a:rPr>
              <a:t>in conjunction with the support they have received</a:t>
            </a:r>
            <a:r>
              <a:rPr lang="en-US" sz="1100" dirty="0">
                <a:effectLst/>
                <a:latin typeface="Poppins"/>
                <a:ea typeface="Times New Roman" panose="02020603050405020304" pitchFamily="18" charset="0"/>
                <a:cs typeface="Poppins"/>
              </a:rPr>
              <a:t>​.</a:t>
            </a:r>
            <a:endParaRPr lang="en-GB" sz="1100" dirty="0">
              <a:latin typeface="Poppins"/>
              <a:ea typeface="Times New Roman" panose="02020603050405020304" pitchFamily="18" charset="0"/>
              <a:cs typeface="Poppins"/>
            </a:endParaRPr>
          </a:p>
          <a:p>
            <a:pPr marL="171450" indent="-171450" fontAlgn="base">
              <a:buFont typeface="Arial" panose="020B0604020202020204" pitchFamily="34" charset="0"/>
              <a:buChar char="•"/>
            </a:pPr>
            <a:endParaRPr lang="en-US" sz="1100" dirty="0">
              <a:solidFill>
                <a:srgbClr val="263066"/>
              </a:solidFill>
              <a:latin typeface="Poppins" panose="00000500000000000000" pitchFamily="2" charset="0"/>
              <a:ea typeface="Times New Roman" panose="02020603050405020304" pitchFamily="18" charset="0"/>
              <a:cs typeface="Poppins" panose="00000500000000000000" pitchFamily="2" charset="0"/>
            </a:endParaRPr>
          </a:p>
          <a:p>
            <a:pPr marL="171450" indent="-171450" fontAlgn="base">
              <a:buFont typeface="Arial" panose="020B0604020202020204" pitchFamily="34" charset="0"/>
              <a:buChar char="•"/>
            </a:pPr>
            <a:r>
              <a:rPr lang="en-US" sz="1100" dirty="0">
                <a:solidFill>
                  <a:srgbClr val="263066"/>
                </a:solidFill>
                <a:latin typeface="Poppins"/>
                <a:ea typeface="Times New Roman" panose="02020603050405020304" pitchFamily="18" charset="0"/>
                <a:cs typeface="Poppins"/>
              </a:rPr>
              <a:t>Maintain accurate records in our central database and other systems.</a:t>
            </a:r>
          </a:p>
          <a:p>
            <a:pPr marL="171450" indent="-171450" fontAlgn="base">
              <a:buFont typeface="Arial" panose="020B0604020202020204" pitchFamily="34" charset="0"/>
              <a:buChar char="•"/>
            </a:pPr>
            <a:endParaRPr lang="en-GB" sz="1100" dirty="0">
              <a:solidFill>
                <a:srgbClr val="263066"/>
              </a:solidFill>
              <a:effectLst/>
              <a:latin typeface="Poppins" panose="00000500000000000000" pitchFamily="2" charset="0"/>
              <a:ea typeface="Times New Roman" panose="02020603050405020304" pitchFamily="18" charset="0"/>
              <a:cs typeface="Poppins" panose="00000500000000000000" pitchFamily="2" charset="0"/>
            </a:endParaRPr>
          </a:p>
          <a:p>
            <a:pPr marL="171450" indent="-171450" fontAlgn="base">
              <a:buFont typeface="Arial" panose="020B0604020202020204" pitchFamily="34" charset="0"/>
              <a:buChar char="•"/>
            </a:pPr>
            <a:r>
              <a:rPr lang="en-GB" sz="1100" dirty="0">
                <a:solidFill>
                  <a:srgbClr val="263066"/>
                </a:solidFill>
                <a:effectLst/>
                <a:latin typeface="Poppins"/>
                <a:ea typeface="Times New Roman" panose="02020603050405020304" pitchFamily="18" charset="0"/>
                <a:cs typeface="Poppins"/>
              </a:rPr>
              <a:t>Work in partnership with </a:t>
            </a:r>
            <a:r>
              <a:rPr lang="en-GB" sz="1100" b="1" dirty="0">
                <a:solidFill>
                  <a:srgbClr val="263066"/>
                </a:solidFill>
                <a:effectLst/>
                <a:latin typeface="Poppins"/>
                <a:ea typeface="Times New Roman" panose="02020603050405020304" pitchFamily="18" charset="0"/>
                <a:cs typeface="Poppins"/>
              </a:rPr>
              <a:t>the rest of the Delivery Team </a:t>
            </a:r>
            <a:r>
              <a:rPr lang="en-GB" sz="1100" dirty="0">
                <a:solidFill>
                  <a:srgbClr val="263066"/>
                </a:solidFill>
                <a:effectLst/>
                <a:latin typeface="Poppins"/>
                <a:ea typeface="Times New Roman" panose="02020603050405020304" pitchFamily="18" charset="0"/>
                <a:cs typeface="Poppins"/>
              </a:rPr>
              <a:t>to share </a:t>
            </a:r>
            <a:r>
              <a:rPr lang="en-GB" sz="1100" b="1" dirty="0">
                <a:solidFill>
                  <a:srgbClr val="263066"/>
                </a:solidFill>
                <a:effectLst/>
                <a:latin typeface="Poppins"/>
                <a:ea typeface="Times New Roman" panose="02020603050405020304" pitchFamily="18" charset="0"/>
                <a:cs typeface="Poppins"/>
              </a:rPr>
              <a:t>best practice</a:t>
            </a:r>
            <a:r>
              <a:rPr lang="en-GB" sz="1100" dirty="0">
                <a:solidFill>
                  <a:srgbClr val="263066"/>
                </a:solidFill>
                <a:effectLst/>
                <a:latin typeface="Poppins"/>
                <a:ea typeface="Times New Roman" panose="02020603050405020304" pitchFamily="18" charset="0"/>
                <a:cs typeface="Poppins"/>
              </a:rPr>
              <a:t> and implement </a:t>
            </a:r>
            <a:r>
              <a:rPr lang="en-GB" sz="1100" b="1" dirty="0">
                <a:solidFill>
                  <a:srgbClr val="263066"/>
                </a:solidFill>
                <a:effectLst/>
                <a:latin typeface="Poppins"/>
                <a:ea typeface="Times New Roman" panose="02020603050405020304" pitchFamily="18" charset="0"/>
                <a:cs typeface="Poppins"/>
              </a:rPr>
              <a:t>partnership ideas/opportunities </a:t>
            </a:r>
            <a:r>
              <a:rPr lang="en-GB" sz="1100" dirty="0">
                <a:solidFill>
                  <a:srgbClr val="263066"/>
                </a:solidFill>
                <a:effectLst/>
                <a:latin typeface="Poppins"/>
                <a:ea typeface="Times New Roman" panose="02020603050405020304" pitchFamily="18" charset="0"/>
                <a:cs typeface="Poppins"/>
              </a:rPr>
              <a:t>where appropriate</a:t>
            </a:r>
            <a:r>
              <a:rPr lang="en-GB" sz="1100" dirty="0">
                <a:effectLst/>
                <a:latin typeface="Poppins"/>
                <a:ea typeface="Times New Roman" panose="02020603050405020304" pitchFamily="18" charset="0"/>
                <a:cs typeface="Poppins"/>
              </a:rPr>
              <a:t>​</a:t>
            </a:r>
            <a:endParaRPr lang="en-GB" sz="1100" dirty="0">
              <a:latin typeface="Poppins"/>
              <a:ea typeface="MS Mincho" panose="02020609040205080304" pitchFamily="49" charset="-128"/>
              <a:cs typeface="Poppins"/>
            </a:endParaRPr>
          </a:p>
          <a:p>
            <a:endParaRPr lang="en-GB" sz="1100" b="1" u="sng" dirty="0">
              <a:solidFill>
                <a:srgbClr val="1B8FD0"/>
              </a:solidFill>
              <a:effectLst/>
              <a:latin typeface="Poppins" panose="00000500000000000000" pitchFamily="2" charset="0"/>
              <a:ea typeface="Times New Roman" panose="02020603050405020304" pitchFamily="18" charset="0"/>
              <a:cs typeface="Poppins" panose="00000500000000000000" pitchFamily="2" charset="0"/>
            </a:endParaRPr>
          </a:p>
          <a:p>
            <a:r>
              <a:rPr lang="en-GB" sz="1100" b="1" u="sng" dirty="0">
                <a:solidFill>
                  <a:srgbClr val="1B8FD0"/>
                </a:solidFill>
                <a:effectLst/>
                <a:latin typeface="Poppins"/>
                <a:ea typeface="Times New Roman" panose="02020603050405020304" pitchFamily="18" charset="0"/>
                <a:cs typeface="Poppins"/>
              </a:rPr>
              <a:t>Delivery and Projects</a:t>
            </a:r>
          </a:p>
          <a:p>
            <a:endParaRPr lang="en-GB" sz="1100" dirty="0">
              <a:solidFill>
                <a:srgbClr val="263066"/>
              </a:solidFill>
              <a:latin typeface="Poppins" panose="00000500000000000000" pitchFamily="2" charset="0"/>
              <a:cs typeface="Poppins" panose="00000500000000000000" pitchFamily="2" charset="0"/>
            </a:endParaRPr>
          </a:p>
          <a:p>
            <a:pPr marL="171450" indent="-171450">
              <a:buFont typeface="Arial" panose="020B0604020202020204" pitchFamily="34" charset="0"/>
              <a:buChar char="•"/>
            </a:pPr>
            <a:r>
              <a:rPr lang="en-GB" sz="1100" dirty="0">
                <a:solidFill>
                  <a:srgbClr val="263066"/>
                </a:solidFill>
                <a:latin typeface="Poppins"/>
                <a:cs typeface="Poppins"/>
              </a:rPr>
              <a:t>To </a:t>
            </a:r>
            <a:r>
              <a:rPr lang="en-GB" sz="1100" b="1" dirty="0">
                <a:solidFill>
                  <a:srgbClr val="263066"/>
                </a:solidFill>
                <a:latin typeface="Poppins"/>
                <a:cs typeface="Poppins"/>
              </a:rPr>
              <a:t>support the delivery of current and future member projects </a:t>
            </a:r>
            <a:r>
              <a:rPr lang="en-GB" sz="1100" dirty="0">
                <a:solidFill>
                  <a:srgbClr val="263066"/>
                </a:solidFill>
                <a:latin typeface="Poppins"/>
                <a:cs typeface="Poppins"/>
              </a:rPr>
              <a:t>within the Region, including the development and delivery of necessary support, and the deployment of volunteer consultants where necessary. </a:t>
            </a:r>
            <a:endParaRPr lang="en-GB" sz="1100" dirty="0">
              <a:solidFill>
                <a:srgbClr val="263066"/>
              </a:solidFill>
              <a:latin typeface="Poppins" panose="00000500000000000000" pitchFamily="2" charset="0"/>
              <a:cs typeface="Poppins" panose="00000500000000000000" pitchFamily="2" charset="0"/>
            </a:endParaRPr>
          </a:p>
          <a:p>
            <a:pPr marL="171450" indent="-171450">
              <a:buFont typeface="Arial" panose="020B0604020202020204" pitchFamily="34" charset="0"/>
              <a:buChar char="•"/>
            </a:pPr>
            <a:endParaRPr lang="en-GB" sz="1100" b="1" dirty="0">
              <a:solidFill>
                <a:srgbClr val="263066"/>
              </a:solidFill>
              <a:latin typeface="Poppins" panose="00000500000000000000" pitchFamily="2" charset="0"/>
              <a:cs typeface="Poppins" panose="00000500000000000000" pitchFamily="2" charset="0"/>
            </a:endParaRPr>
          </a:p>
          <a:p>
            <a:pPr marL="171450" indent="-171450">
              <a:buFont typeface="Arial" panose="020B0604020202020204" pitchFamily="34" charset="0"/>
              <a:buChar char="•"/>
            </a:pPr>
            <a:r>
              <a:rPr lang="en-GB" sz="1100" b="1" dirty="0">
                <a:solidFill>
                  <a:srgbClr val="263066"/>
                </a:solidFill>
                <a:latin typeface="Poppins"/>
                <a:cs typeface="Poppins"/>
              </a:rPr>
              <a:t>Support the development of new project ideas </a:t>
            </a:r>
            <a:r>
              <a:rPr lang="en-GB" sz="1100" dirty="0">
                <a:solidFill>
                  <a:srgbClr val="263066"/>
                </a:solidFill>
                <a:latin typeface="Poppins"/>
                <a:cs typeface="Poppins"/>
              </a:rPr>
              <a:t>within North West, identifying areas of member need or areas of focus.</a:t>
            </a:r>
          </a:p>
          <a:p>
            <a:pPr marL="171450" indent="-171450">
              <a:buFont typeface="Arial" panose="020B0604020202020204" pitchFamily="34" charset="0"/>
              <a:buChar char="•"/>
            </a:pPr>
            <a:endParaRPr lang="en-GB" sz="1100" dirty="0">
              <a:solidFill>
                <a:srgbClr val="263066"/>
              </a:solidFill>
              <a:latin typeface="Poppins" panose="00000500000000000000" pitchFamily="2" charset="0"/>
              <a:cs typeface="Poppins" panose="00000500000000000000" pitchFamily="2" charset="0"/>
            </a:endParaRPr>
          </a:p>
          <a:p>
            <a:pPr marL="171450" indent="-171450">
              <a:buFont typeface="Arial" panose="020B0604020202020204" pitchFamily="34" charset="0"/>
              <a:buChar char="•"/>
            </a:pPr>
            <a:r>
              <a:rPr lang="en-GB" sz="1100" dirty="0">
                <a:solidFill>
                  <a:srgbClr val="263066"/>
                </a:solidFill>
                <a:latin typeface="Poppins"/>
                <a:cs typeface="Poppins"/>
              </a:rPr>
              <a:t>Maintain accurate project administration, including project measurement, evaluation and feedback as required to achieve agreed project outcomes. </a:t>
            </a:r>
            <a:endParaRPr lang="en-GB" sz="1100" dirty="0">
              <a:solidFill>
                <a:srgbClr val="263066"/>
              </a:solidFill>
              <a:latin typeface="Poppins" panose="00000500000000000000" pitchFamily="2" charset="0"/>
              <a:cs typeface="Poppins" panose="00000500000000000000" pitchFamily="2" charset="0"/>
            </a:endParaRPr>
          </a:p>
        </p:txBody>
      </p:sp>
      <p:sp>
        <p:nvSpPr>
          <p:cNvPr id="10" name="object 4">
            <a:extLst>
              <a:ext uri="{FF2B5EF4-FFF2-40B4-BE49-F238E27FC236}">
                <a16:creationId xmlns:a16="http://schemas.microsoft.com/office/drawing/2014/main" id="{C08037D8-B984-4C4E-8FB7-79FE8E0FEE42}"/>
              </a:ext>
            </a:extLst>
          </p:cNvPr>
          <p:cNvSpPr txBox="1">
            <a:spLocks/>
          </p:cNvSpPr>
          <p:nvPr/>
        </p:nvSpPr>
        <p:spPr>
          <a:xfrm>
            <a:off x="276225" y="220097"/>
            <a:ext cx="3858743" cy="1001684"/>
          </a:xfrm>
          <a:prstGeom prst="rect">
            <a:avLst/>
          </a:prstGeom>
          <a:solidFill>
            <a:srgbClr val="1B8FD0"/>
          </a:solidFill>
        </p:spPr>
        <p:txBody>
          <a:bodyPr vert="horz" wrap="square" lIns="0" tIns="91440" rIns="0" bIns="0" rtlCol="0">
            <a:spAutoFit/>
          </a:bodyPr>
          <a:lstStyle>
            <a:lvl1pPr>
              <a:defRPr sz="3450" b="1" i="0">
                <a:solidFill>
                  <a:schemeClr val="bg1"/>
                </a:solidFill>
                <a:latin typeface="Poppins"/>
                <a:ea typeface="+mj-ea"/>
                <a:cs typeface="Poppins"/>
              </a:defRPr>
            </a:lvl1pPr>
          </a:lstStyle>
          <a:p>
            <a:pPr marL="149225" marR="124460">
              <a:lnSpc>
                <a:spcPts val="3500"/>
              </a:lnSpc>
              <a:spcBef>
                <a:spcPts val="720"/>
              </a:spcBef>
            </a:pPr>
            <a:r>
              <a:rPr lang="en-GB" kern="0" spc="20"/>
              <a:t>Role </a:t>
            </a:r>
            <a:br>
              <a:rPr lang="en-GB" kern="0" spc="20"/>
            </a:br>
            <a:r>
              <a:rPr lang="en-GB" kern="0" spc="15">
                <a:solidFill>
                  <a:srgbClr val="FBD82E"/>
                </a:solidFill>
              </a:rPr>
              <a:t>responsibilities</a:t>
            </a:r>
            <a:endParaRPr lang="en-GB" kern="0" spc="20">
              <a:solidFill>
                <a:srgbClr val="FBD82E"/>
              </a:solidFill>
            </a:endParaRPr>
          </a:p>
        </p:txBody>
      </p:sp>
    </p:spTree>
    <p:extLst>
      <p:ext uri="{BB962C8B-B14F-4D97-AF65-F5344CB8AC3E}">
        <p14:creationId xmlns:p14="http://schemas.microsoft.com/office/powerpoint/2010/main" val="26558048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64728f66-149a-48ba-ac6b-50203a2b2067">
      <UserInfo>
        <DisplayName>Vicki Mills</DisplayName>
        <AccountId>51</AccountId>
        <AccountType/>
      </UserInfo>
      <UserInfo>
        <DisplayName>Vaibhavi Patel</DisplayName>
        <AccountId>5417</AccountId>
        <AccountType/>
      </UserInfo>
      <UserInfo>
        <DisplayName>Chris Sawyer</DisplayName>
        <AccountId>1252</AccountId>
        <AccountType/>
      </UserInfo>
      <UserInfo>
        <DisplayName>Rehana Koser</DisplayName>
        <AccountId>34</AccountId>
        <AccountType/>
      </UserInfo>
      <UserInfo>
        <DisplayName>Mark Bingley</DisplayName>
        <AccountId>64</AccountId>
        <AccountType/>
      </UserInfo>
      <UserInfo>
        <DisplayName>Gil Robertson</DisplayName>
        <AccountId>57</AccountId>
        <AccountType/>
      </UserInfo>
      <UserInfo>
        <DisplayName>Cheddi Gore</DisplayName>
        <AccountId>23</AccountId>
        <AccountType/>
      </UserInfo>
      <UserInfo>
        <DisplayName>Kathryn Foley</DisplayName>
        <AccountId>2752</AccountId>
        <AccountType/>
      </UserInfo>
      <UserInfo>
        <DisplayName>Sophie Tobin</DisplayName>
        <AccountId>26</AccountId>
        <AccountType/>
      </UserInfo>
      <UserInfo>
        <DisplayName>Rob Danson</DisplayName>
        <AccountId>27</AccountId>
        <AccountType/>
      </UserInfo>
      <UserInfo>
        <DisplayName>Kathryn James</DisplayName>
        <AccountId>290</AccountId>
        <AccountType/>
      </UserInfo>
      <UserInfo>
        <DisplayName>Paul Steele</DisplayName>
        <AccountId>40</AccountId>
        <AccountType/>
      </UserInfo>
    </SharedWithUsers>
    <lcf76f155ced4ddcb4097134ff3c332f xmlns="4337aca7-0692-409b-a0c1-17c7a1704a94">
      <Terms xmlns="http://schemas.microsoft.com/office/infopath/2007/PartnerControls"/>
    </lcf76f155ced4ddcb4097134ff3c332f>
    <TaxCatchAll xmlns="64728f66-149a-48ba-ac6b-50203a2b2067" xsi:nil="true"/>
    <MediaLengthInSeconds xmlns="4337aca7-0692-409b-a0c1-17c7a1704a94" xsi:nil="true"/>
    <IconOverlay xmlns="http://schemas.microsoft.com/sharepoint/v4" xsi:nil="true"/>
    <_dlc_DocId xmlns="64728f66-149a-48ba-ac6b-50203a2b2067">YMNH3RYZFAQR-1-499981</_dlc_DocId>
    <_dlc_DocIdUrl xmlns="64728f66-149a-48ba-ac6b-50203a2b2067">
      <Url>https://sportedfoundation225.sharepoint.com/sites/General/_layouts/15/DocIdRedir.aspx?ID=YMNH3RYZFAQR-1-499981</Url>
      <Description>YMNH3RYZFAQR-1-499981</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216FBD7F05D15548BBD26735EDF437E2" ma:contentTypeVersion="25" ma:contentTypeDescription="Create a new document." ma:contentTypeScope="" ma:versionID="a15b542c1cd5eba63e31aabefbd9cbb2">
  <xsd:schema xmlns:xsd="http://www.w3.org/2001/XMLSchema" xmlns:xs="http://www.w3.org/2001/XMLSchema" xmlns:p="http://schemas.microsoft.com/office/2006/metadata/properties" xmlns:ns2="64728f66-149a-48ba-ac6b-50203a2b2067" xmlns:ns3="http://schemas.microsoft.com/sharepoint/v4" xmlns:ns4="4337aca7-0692-409b-a0c1-17c7a1704a94" targetNamespace="http://schemas.microsoft.com/office/2006/metadata/properties" ma:root="true" ma:fieldsID="8cd6d2d3ef60c3eed465a2a33705e5a1" ns2:_="" ns3:_="" ns4:_="">
    <xsd:import namespace="64728f66-149a-48ba-ac6b-50203a2b2067"/>
    <xsd:import namespace="http://schemas.microsoft.com/sharepoint/v4"/>
    <xsd:import namespace="4337aca7-0692-409b-a0c1-17c7a1704a94"/>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2:LastSharedByUser" minOccurs="0"/>
                <xsd:element ref="ns2:LastSharedByTime" minOccurs="0"/>
                <xsd:element ref="ns3:IconOverlay"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LengthInSeconds" minOccurs="0"/>
                <xsd:element ref="ns4:lcf76f155ced4ddcb4097134ff3c332f" minOccurs="0"/>
                <xsd:element ref="ns2:TaxCatchAll" minOccurs="0"/>
                <xsd:element ref="ns4:MediaServiceObjectDetectorVersion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728f66-149a-48ba-ac6b-50203a2b2067"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element name="LastSharedByUser" ma:index="13" nillable="true" ma:displayName="Last Shared By User" ma:description="" ma:internalName="LastSharedByUser" ma:readOnly="true">
      <xsd:simpleType>
        <xsd:restriction base="dms:Note">
          <xsd:maxLength value="255"/>
        </xsd:restriction>
      </xsd:simpleType>
    </xsd:element>
    <xsd:element name="LastSharedByTime" ma:index="14" nillable="true" ma:displayName="Last Shared By Time" ma:description="" ma:internalName="LastSharedByTime" ma:readOnly="true">
      <xsd:simpleType>
        <xsd:restriction base="dms:DateTime"/>
      </xsd:simpleType>
    </xsd:element>
    <xsd:element name="TaxCatchAll" ma:index="29" nillable="true" ma:displayName="Taxonomy Catch All Column" ma:hidden="true" ma:list="{7916f59e-587d-4f18-985a-cdd5bc51a2e6}" ma:internalName="TaxCatchAll" ma:showField="CatchAllData" ma:web="64728f66-149a-48ba-ac6b-50203a2b206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5"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337aca7-0692-409b-a0c1-17c7a1704a94" elementFormDefault="qualified">
    <xsd:import namespace="http://schemas.microsoft.com/office/2006/documentManagement/types"/>
    <xsd:import namespace="http://schemas.microsoft.com/office/infopath/2007/PartnerControls"/>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element name="MediaServiceLocation" ma:index="20" nillable="true" ma:displayName="MediaServiceLocation" ma:description="" ma:internalName="MediaServiceLocation" ma:readOnly="true">
      <xsd:simpleType>
        <xsd:restriction base="dms:Text"/>
      </xsd:simpleType>
    </xsd:element>
    <xsd:element name="MediaServiceOCR" ma:index="21" nillable="true" ma:displayName="MediaServiceOCR"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element name="MediaLengthInSeconds" ma:index="26" nillable="true" ma:displayName="Length (seconds)" ma:internalName="MediaLengthInSeconds" ma:readOnly="true">
      <xsd:simpleType>
        <xsd:restriction base="dms:Unknown"/>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05a361cf-64be-481e-896e-fdc4be9d70e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964A3FA-16AD-4CFD-8F5A-02BC9D1E96B0}">
  <ds:schemaRefs>
    <ds:schemaRef ds:uri="http://schemas.microsoft.com/sharepoint/events"/>
  </ds:schemaRefs>
</ds:datastoreItem>
</file>

<file path=customXml/itemProps2.xml><?xml version="1.0" encoding="utf-8"?>
<ds:datastoreItem xmlns:ds="http://schemas.openxmlformats.org/officeDocument/2006/customXml" ds:itemID="{78429123-D2ED-4487-9A81-CE7202FC0E14}">
  <ds:schemaRefs>
    <ds:schemaRef ds:uri="http://schemas.microsoft.com/sharepoint/v3/contenttype/forms"/>
  </ds:schemaRefs>
</ds:datastoreItem>
</file>

<file path=customXml/itemProps3.xml><?xml version="1.0" encoding="utf-8"?>
<ds:datastoreItem xmlns:ds="http://schemas.openxmlformats.org/officeDocument/2006/customXml" ds:itemID="{6EAF8736-D573-4E36-B6AC-067ADFFA4F99}">
  <ds:schemaRefs>
    <ds:schemaRef ds:uri="4337aca7-0692-409b-a0c1-17c7a1704a94"/>
    <ds:schemaRef ds:uri="64728f66-149a-48ba-ac6b-50203a2b206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4"/>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ED576DC0-00C4-46F3-915E-9490148A8433}">
  <ds:schemaRefs>
    <ds:schemaRef ds:uri="4337aca7-0692-409b-a0c1-17c7a1704a94"/>
    <ds:schemaRef ds:uri="64728f66-149a-48ba-ac6b-50203a2b206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4"/>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6</TotalTime>
  <Words>2403</Words>
  <Application>Microsoft Office PowerPoint</Application>
  <PresentationFormat>Widescreen</PresentationFormat>
  <Paragraphs>238</Paragraphs>
  <Slides>14</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Poppins</vt:lpstr>
      <vt:lpstr>Poppins </vt:lpstr>
      <vt:lpstr>Poppins SemiBold</vt:lpstr>
      <vt:lpstr>Symbol</vt:lpstr>
      <vt:lpstr>Times New Roman</vt:lpstr>
      <vt:lpstr>Office Theme</vt:lpstr>
      <vt:lpstr>North West Regional Delivery Office – (Part-Time) April 2024</vt:lpstr>
      <vt:lpstr>Note from the Sported CEO</vt:lpstr>
      <vt:lpstr>PowerPoint Presentation</vt:lpstr>
      <vt:lpstr>The Clubhouse</vt:lpstr>
      <vt:lpstr>Staff  benefits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Skills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your  title here.</dc:title>
  <dc:creator>erica.thornton</dc:creator>
  <cp:lastModifiedBy>Vaibhavi Patel</cp:lastModifiedBy>
  <cp:revision>4</cp:revision>
  <cp:lastPrinted>2024-03-21T08:06:04Z</cp:lastPrinted>
  <dcterms:created xsi:type="dcterms:W3CDTF">2020-05-03T21:26:44Z</dcterms:created>
  <dcterms:modified xsi:type="dcterms:W3CDTF">2024-04-04T08:10:16Z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2020-05-03T00:00:00Z</vt:filetime>
  </property>
  <property fmtid="{D5CDD505-2E9C-101B-9397-08002B2CF9AE}" pid="3" name="Creator">
    <vt:lpwstr>Adobe InDesign 14.0 (Macintosh)</vt:lpwstr>
  </property>
  <property fmtid="{D5CDD505-2E9C-101B-9397-08002B2CF9AE}" pid="4" name="LastSaved">
    <vt:filetime>2020-05-03T00:00:00Z</vt:filetime>
  </property>
  <property fmtid="{D5CDD505-2E9C-101B-9397-08002B2CF9AE}" pid="5" name="ContentTypeId">
    <vt:lpwstr>0x010100216FBD7F05D15548BBD26735EDF437E2</vt:lpwstr>
  </property>
  <property fmtid="{D5CDD505-2E9C-101B-9397-08002B2CF9AE}" pid="6" name="_dlc_DocIdItemGuid">
    <vt:lpwstr>b212d75d-498e-49c3-b28a-e43fd16b3005</vt:lpwstr>
  </property>
  <property fmtid="{D5CDD505-2E9C-101B-9397-08002B2CF9AE}" pid="7" name="MediaServiceImageTags">
    <vt:lpwstr/>
  </property>
  <property fmtid="{D5CDD505-2E9C-101B-9397-08002B2CF9AE}" pid="8" name="Order">
    <vt:r8>31513200</vt:r8>
  </property>
  <property fmtid="{D5CDD505-2E9C-101B-9397-08002B2CF9AE}" pid="9" name="xd_Signature">
    <vt:bool>false</vt:bool>
  </property>
  <property fmtid="{D5CDD505-2E9C-101B-9397-08002B2CF9AE}" pid="10" name="xd_ProgID">
    <vt:lpwstr/>
  </property>
  <property fmtid="{D5CDD505-2E9C-101B-9397-08002B2CF9AE}" pid="11" name="TemplateUrl">
    <vt:lpwstr/>
  </property>
  <property fmtid="{D5CDD505-2E9C-101B-9397-08002B2CF9AE}" pid="12" name="ComplianceAssetId">
    <vt:lpwstr/>
  </property>
  <property fmtid="{D5CDD505-2E9C-101B-9397-08002B2CF9AE}" pid="13" name="_ExtendedDescription">
    <vt:lpwstr/>
  </property>
  <property fmtid="{D5CDD505-2E9C-101B-9397-08002B2CF9AE}" pid="14" name="TriggerFlowInfo">
    <vt:lpwstr/>
  </property>
</Properties>
</file>