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C1D498B9-7DD9-40F4-813E-6803638A07B4}"/>
    <pc:docChg chg="modSld">
      <pc:chgData name="Vaibhavi Patel" userId="d396da5d-b818-4e0f-b6d5-92bb18e7567a" providerId="ADAL" clId="{C1D498B9-7DD9-40F4-813E-6803638A07B4}" dt="2024-04-03T17:07:27.960" v="126"/>
      <pc:docMkLst>
        <pc:docMk/>
      </pc:docMkLst>
      <pc:sldChg chg="modSp mod">
        <pc:chgData name="Vaibhavi Patel" userId="d396da5d-b818-4e0f-b6d5-92bb18e7567a" providerId="ADAL" clId="{C1D498B9-7DD9-40F4-813E-6803638A07B4}" dt="2024-04-02T12:17:55.201" v="0" actId="20577"/>
        <pc:sldMkLst>
          <pc:docMk/>
          <pc:sldMk cId="2670842831" sldId="278"/>
        </pc:sldMkLst>
        <pc:spChg chg="mod">
          <ac:chgData name="Vaibhavi Patel" userId="d396da5d-b818-4e0f-b6d5-92bb18e7567a" providerId="ADAL" clId="{C1D498B9-7DD9-40F4-813E-6803638A07B4}" dt="2024-04-02T12:17:55.201" v="0" actId="20577"/>
          <ac:spMkLst>
            <pc:docMk/>
            <pc:sldMk cId="2670842831" sldId="278"/>
            <ac:spMk id="7" creationId="{74644EE3-4256-4F9E-B812-E6B7B5E4D018}"/>
          </ac:spMkLst>
        </pc:spChg>
      </pc:sldChg>
      <pc:sldChg chg="modSp mod">
        <pc:chgData name="Vaibhavi Patel" userId="d396da5d-b818-4e0f-b6d5-92bb18e7567a" providerId="ADAL" clId="{C1D498B9-7DD9-40F4-813E-6803638A07B4}" dt="2024-04-03T16:53:48.278" v="125" actId="20577"/>
        <pc:sldMkLst>
          <pc:docMk/>
          <pc:sldMk cId="1863343009" sldId="284"/>
        </pc:sldMkLst>
        <pc:spChg chg="mod">
          <ac:chgData name="Vaibhavi Patel" userId="d396da5d-b818-4e0f-b6d5-92bb18e7567a" providerId="ADAL" clId="{C1D498B9-7DD9-40F4-813E-6803638A07B4}" dt="2024-04-03T16:53:48.278" v="125" actId="20577"/>
          <ac:spMkLst>
            <pc:docMk/>
            <pc:sldMk cId="1863343009" sldId="284"/>
            <ac:spMk id="3" creationId="{C2B8C6D1-9246-435E-9658-3E40D9D89291}"/>
          </ac:spMkLst>
        </pc:spChg>
        <pc:spChg chg="mod">
          <ac:chgData name="Vaibhavi Patel" userId="d396da5d-b818-4e0f-b6d5-92bb18e7567a" providerId="ADAL" clId="{C1D498B9-7DD9-40F4-813E-6803638A07B4}" dt="2024-04-02T15:14:43.923" v="89" actId="20577"/>
          <ac:spMkLst>
            <pc:docMk/>
            <pc:sldMk cId="1863343009" sldId="284"/>
            <ac:spMk id="6" creationId="{F192C600-B414-1B2E-F0D0-06C18E40190C}"/>
          </ac:spMkLst>
        </pc:spChg>
      </pc:sldChg>
      <pc:sldChg chg="modSp mod">
        <pc:chgData name="Vaibhavi Patel" userId="d396da5d-b818-4e0f-b6d5-92bb18e7567a" providerId="ADAL" clId="{C1D498B9-7DD9-40F4-813E-6803638A07B4}" dt="2024-04-03T17:07:27.960" v="126"/>
        <pc:sldMkLst>
          <pc:docMk/>
          <pc:sldMk cId="3974741297" sldId="289"/>
        </pc:sldMkLst>
        <pc:spChg chg="mod">
          <ac:chgData name="Vaibhavi Patel" userId="d396da5d-b818-4e0f-b6d5-92bb18e7567a" providerId="ADAL" clId="{C1D498B9-7DD9-40F4-813E-6803638A07B4}" dt="2024-04-02T13:05:42.725" v="1" actId="13926"/>
          <ac:spMkLst>
            <pc:docMk/>
            <pc:sldMk cId="3974741297" sldId="289"/>
            <ac:spMk id="2" creationId="{817BFF73-9EBC-4FC7-A90C-9B1747C77C7F}"/>
          </ac:spMkLst>
        </pc:spChg>
        <pc:spChg chg="mod">
          <ac:chgData name="Vaibhavi Patel" userId="d396da5d-b818-4e0f-b6d5-92bb18e7567a" providerId="ADAL" clId="{C1D498B9-7DD9-40F4-813E-6803638A07B4}" dt="2024-04-03T16:52:49.160" v="93" actId="113"/>
          <ac:spMkLst>
            <pc:docMk/>
            <pc:sldMk cId="3974741297" sldId="289"/>
            <ac:spMk id="3" creationId="{3FE60C36-E250-4312-A0C2-8E9D100E24FC}"/>
          </ac:spMkLst>
        </pc:spChg>
        <pc:spChg chg="mod">
          <ac:chgData name="Vaibhavi Patel" userId="d396da5d-b818-4e0f-b6d5-92bb18e7567a" providerId="ADAL" clId="{C1D498B9-7DD9-40F4-813E-6803638A07B4}" dt="2024-04-03T17:07:27.960" v="126"/>
          <ac:spMkLst>
            <pc:docMk/>
            <pc:sldMk cId="3974741297" sldId="289"/>
            <ac:spMk id="11" creationId="{02C3D475-7A96-4198-8D8D-9A62238C4479}"/>
          </ac:spMkLst>
        </pc:spChg>
      </pc:sldChg>
      <pc:sldChg chg="modSp mod">
        <pc:chgData name="Vaibhavi Patel" userId="d396da5d-b818-4e0f-b6d5-92bb18e7567a" providerId="ADAL" clId="{C1D498B9-7DD9-40F4-813E-6803638A07B4}" dt="2024-04-02T13:06:00.511" v="8" actId="13926"/>
        <pc:sldMkLst>
          <pc:docMk/>
          <pc:sldMk cId="3007100296" sldId="290"/>
        </pc:sldMkLst>
        <pc:spChg chg="mod">
          <ac:chgData name="Vaibhavi Patel" userId="d396da5d-b818-4e0f-b6d5-92bb18e7567a" providerId="ADAL" clId="{C1D498B9-7DD9-40F4-813E-6803638A07B4}" dt="2024-04-02T13:06:00.511" v="8" actId="13926"/>
          <ac:spMkLst>
            <pc:docMk/>
            <pc:sldMk cId="3007100296" sldId="290"/>
            <ac:spMk id="7" creationId="{710CF192-5352-3F9F-EF63-45E3C0DE51CF}"/>
          </ac:spMkLst>
        </pc:spChg>
      </pc:sldChg>
      <pc:sldChg chg="modSp mod">
        <pc:chgData name="Vaibhavi Patel" userId="d396da5d-b818-4e0f-b6d5-92bb18e7567a" providerId="ADAL" clId="{C1D498B9-7DD9-40F4-813E-6803638A07B4}" dt="2024-04-02T13:05:53.648" v="7" actId="20577"/>
        <pc:sldMkLst>
          <pc:docMk/>
          <pc:sldMk cId="2655804836" sldId="291"/>
        </pc:sldMkLst>
        <pc:spChg chg="mod">
          <ac:chgData name="Vaibhavi Patel" userId="d396da5d-b818-4e0f-b6d5-92bb18e7567a" providerId="ADAL" clId="{C1D498B9-7DD9-40F4-813E-6803638A07B4}" dt="2024-04-02T13:05:53.648" v="7" actId="20577"/>
          <ac:spMkLst>
            <pc:docMk/>
            <pc:sldMk cId="2655804836" sldId="291"/>
            <ac:spMk id="2" creationId="{817BFF73-9EBC-4FC7-A90C-9B1747C77C7F}"/>
          </ac:spMkLst>
        </pc:spChg>
      </pc:sldChg>
      <pc:sldChg chg="modSp mod">
        <pc:chgData name="Vaibhavi Patel" userId="d396da5d-b818-4e0f-b6d5-92bb18e7567a" providerId="ADAL" clId="{C1D498B9-7DD9-40F4-813E-6803638A07B4}" dt="2024-04-03T16:53:31.922" v="107" actId="20577"/>
        <pc:sldMkLst>
          <pc:docMk/>
          <pc:sldMk cId="1797163301" sldId="293"/>
        </pc:sldMkLst>
        <pc:spChg chg="mod">
          <ac:chgData name="Vaibhavi Patel" userId="d396da5d-b818-4e0f-b6d5-92bb18e7567a" providerId="ADAL" clId="{C1D498B9-7DD9-40F4-813E-6803638A07B4}" dt="2024-04-03T16:53:31.922" v="107" actId="20577"/>
          <ac:spMkLst>
            <pc:docMk/>
            <pc:sldMk cId="1797163301" sldId="293"/>
            <ac:spMk id="3" creationId="{07989DE7-19F1-4847-937F-4BB329F3108A}"/>
          </ac:spMkLst>
        </pc:spChg>
        <pc:spChg chg="mod">
          <ac:chgData name="Vaibhavi Patel" userId="d396da5d-b818-4e0f-b6d5-92bb18e7567a" providerId="ADAL" clId="{C1D498B9-7DD9-40F4-813E-6803638A07B4}" dt="2024-04-03T16:53:15.162" v="100"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03/04/2024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362200" y="2133600"/>
            <a:ext cx="7366000" cy="2523768"/>
          </a:xfrm>
        </p:spPr>
        <p:txBody>
          <a:bodyPr wrap="square" lIns="0" tIns="0" rIns="0" bIns="0" anchor="t">
            <a:spAutoFit/>
          </a:bodyPr>
          <a:lstStyle/>
          <a:p>
            <a:r>
              <a:rPr lang="en-US" sz="4400" b="0" dirty="0">
                <a:latin typeface="Poppins SemiBold"/>
                <a:cs typeface="Poppins SemiBold"/>
              </a:rPr>
              <a:t>South West</a:t>
            </a:r>
            <a:br>
              <a:rPr lang="en-US" sz="4400" b="0" dirty="0">
                <a:latin typeface="Poppins SemiBold"/>
                <a:cs typeface="Poppins SemiBold"/>
              </a:rPr>
            </a:br>
            <a:r>
              <a:rPr lang="en-US" sz="4400" b="0" dirty="0">
                <a:latin typeface="Poppins SemiBold"/>
                <a:cs typeface="Poppins SemiBold"/>
              </a:rPr>
              <a:t>Regional Delivery Officer – (Part-Time) </a:t>
            </a:r>
            <a:br>
              <a:rPr lang="en-US" sz="4400" b="0">
                <a:latin typeface="Poppins SemiBold"/>
                <a:cs typeface="Poppins SemiBold"/>
              </a:rPr>
            </a:br>
            <a:r>
              <a:rPr lang="en-US" sz="3200" b="0">
                <a:solidFill>
                  <a:srgbClr val="FFED00"/>
                </a:solidFill>
              </a:rPr>
              <a:t>April </a:t>
            </a:r>
            <a:r>
              <a:rPr lang="en-US" sz="3200" b="0" dirty="0">
                <a:solidFill>
                  <a:srgbClr val="FFED00"/>
                </a:solidFill>
              </a:rPr>
              <a:t>2024</a:t>
            </a:r>
            <a:endParaRPr lang="en-GB" b="0" dirty="0">
              <a:solidFill>
                <a:srgbClr val="FFED00"/>
              </a:solidFill>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South West</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endParaRPr lang="en-GB" sz="1100"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dirty="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dirty="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dirty="0">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dirty="0">
                <a:solidFill>
                  <a:srgbClr val="263066"/>
                </a:solidFill>
                <a:latin typeface="Poppins"/>
                <a:cs typeface="Poppins"/>
              </a:rPr>
              <a:t>An understanding of the </a:t>
            </a:r>
            <a:r>
              <a:rPr lang="en-GB" sz="1100" b="1" dirty="0">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dirty="0">
                <a:solidFill>
                  <a:srgbClr val="263066"/>
                </a:solidFill>
                <a:latin typeface="Poppins"/>
                <a:cs typeface="Poppins"/>
              </a:rPr>
              <a:t>An understanding of the </a:t>
            </a:r>
            <a:r>
              <a:rPr lang="en-GB" sz="1100" b="1" i="0" u="none" strike="noStrike" dirty="0">
                <a:solidFill>
                  <a:srgbClr val="263066"/>
                </a:solidFill>
                <a:latin typeface="Poppins"/>
                <a:cs typeface="Poppins"/>
              </a:rPr>
              <a:t>needs of groups and organisations offering community sport</a:t>
            </a:r>
            <a:r>
              <a:rPr lang="en-GB" sz="1100" i="0" u="none" strike="noStrike" dirty="0">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Experience of working with </a:t>
            </a:r>
            <a:r>
              <a:rPr lang="en-GB" sz="1100" b="1" dirty="0">
                <a:solidFill>
                  <a:srgbClr val="263066"/>
                </a:solidFill>
                <a:latin typeface="Poppins"/>
                <a:ea typeface="Times New Roman" panose="02020603050405020304" pitchFamily="18" charset="0"/>
                <a:cs typeface="Poppins"/>
              </a:rPr>
              <a:t>partner organisations and stakeholders to deliver projects and programmes</a:t>
            </a:r>
            <a:r>
              <a:rPr lang="en-GB" sz="1100" dirty="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dirty="0">
                <a:solidFill>
                  <a:srgbClr val="263066"/>
                </a:solidFill>
                <a:latin typeface="Poppins"/>
                <a:ea typeface="MS Mincho"/>
                <a:cs typeface="Poppins"/>
              </a:rPr>
              <a:t>An </a:t>
            </a:r>
            <a:r>
              <a:rPr lang="en-GB" sz="1100" b="1" dirty="0">
                <a:solidFill>
                  <a:srgbClr val="263066"/>
                </a:solidFill>
                <a:latin typeface="Poppins"/>
                <a:ea typeface="MS Mincho"/>
                <a:cs typeface="Poppins"/>
              </a:rPr>
              <a:t>understanding </a:t>
            </a:r>
            <a:r>
              <a:rPr lang="en-GB" sz="1100" dirty="0">
                <a:solidFill>
                  <a:srgbClr val="263066"/>
                </a:solidFill>
                <a:latin typeface="Poppins"/>
                <a:ea typeface="MS Mincho"/>
                <a:cs typeface="Poppins"/>
              </a:rPr>
              <a:t>of the </a:t>
            </a:r>
            <a:r>
              <a:rPr lang="en-GB" sz="1100" b="1" dirty="0">
                <a:solidFill>
                  <a:srgbClr val="263066"/>
                </a:solidFill>
                <a:latin typeface="Poppins"/>
                <a:ea typeface="MS Mincho"/>
                <a:cs typeface="Poppins"/>
              </a:rPr>
              <a:t>policies and procedures</a:t>
            </a:r>
            <a:r>
              <a:rPr lang="en-GB" sz="1100" dirty="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working in a </a:t>
            </a:r>
            <a:r>
              <a:rPr lang="en-GB" sz="1100" b="1" i="0" u="none" strike="noStrike" dirty="0">
                <a:solidFill>
                  <a:srgbClr val="263066"/>
                </a:solidFill>
                <a:effectLst/>
                <a:latin typeface="Poppins"/>
                <a:cs typeface="Poppins"/>
              </a:rPr>
              <a:t>client facing or membership </a:t>
            </a:r>
            <a:r>
              <a:rPr lang="en-GB" sz="1100" b="0" i="0" u="none" strike="noStrike" dirty="0">
                <a:solidFill>
                  <a:srgbClr val="263066"/>
                </a:solidFill>
                <a:effectLst/>
                <a:latin typeface="Poppins"/>
                <a:cs typeface="Poppins"/>
              </a:rPr>
              <a:t>support role.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dirty="0">
                <a:solidFill>
                  <a:srgbClr val="000000"/>
                </a:solidFill>
                <a:latin typeface="Poppins"/>
                <a:cs typeface="Poppins"/>
              </a:rPr>
              <a:t>Clear demonstrable experience of a</a:t>
            </a:r>
            <a:r>
              <a:rPr lang="en-US" sz="1100" b="1" dirty="0">
                <a:solidFill>
                  <a:srgbClr val="000000"/>
                </a:solidFill>
                <a:latin typeface="Poppins"/>
                <a:cs typeface="Poppins"/>
              </a:rPr>
              <a:t> confident telephone manner</a:t>
            </a:r>
            <a:r>
              <a:rPr lang="en-US" sz="1100" dirty="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Clear demonstrable experience of administering or delivering </a:t>
            </a:r>
            <a:r>
              <a:rPr lang="en-GB" sz="1100" b="1" i="0" u="none" strike="noStrike" dirty="0">
                <a:solidFill>
                  <a:srgbClr val="263066"/>
                </a:solidFill>
                <a:effectLst/>
                <a:latin typeface="Poppins"/>
                <a:cs typeface="Poppins"/>
              </a:rPr>
              <a:t>programmes / projects</a:t>
            </a:r>
            <a:r>
              <a:rPr lang="en-GB" sz="1100" b="0" i="0" u="none" strike="noStrike" dirty="0">
                <a:solidFill>
                  <a:srgbClr val="263066"/>
                </a:solidFill>
                <a:effectLst/>
                <a:latin typeface="Poppins"/>
                <a:cs typeface="Poppins"/>
              </a:rPr>
              <a:t> to a high standard.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Demonstrable experience of working in a skilled </a:t>
            </a:r>
            <a:r>
              <a:rPr lang="en-GB" sz="1100" b="1" i="0" u="none" strike="noStrike" dirty="0">
                <a:solidFill>
                  <a:srgbClr val="263066"/>
                </a:solidFill>
                <a:effectLst/>
                <a:latin typeface="Poppins"/>
                <a:cs typeface="Poppins"/>
              </a:rPr>
              <a:t>administration role</a:t>
            </a:r>
            <a:r>
              <a:rPr lang="en-GB" sz="1100" b="0" i="0" u="none" strike="noStrike" dirty="0">
                <a:solidFill>
                  <a:srgbClr val="263066"/>
                </a:solidFill>
                <a:effectLst/>
                <a:latin typeface="Poppins"/>
                <a:cs typeface="Poppins"/>
              </a:rPr>
              <a:t>, with excellent </a:t>
            </a:r>
            <a:r>
              <a:rPr lang="en-GB" sz="1100" b="1" i="0" u="none" strike="noStrike" dirty="0">
                <a:solidFill>
                  <a:srgbClr val="263066"/>
                </a:solidFill>
                <a:effectLst/>
                <a:latin typeface="Poppins"/>
                <a:cs typeface="Poppins"/>
              </a:rPr>
              <a:t>understanding of skills required </a:t>
            </a:r>
            <a:r>
              <a:rPr lang="en-GB" sz="1100" b="0" i="0" u="none" strike="noStrike" dirty="0">
                <a:solidFill>
                  <a:srgbClr val="263066"/>
                </a:solidFill>
                <a:effectLst/>
                <a:latin typeface="Poppins"/>
                <a:cs typeface="Poppins"/>
              </a:rPr>
              <a:t>to deliver</a:t>
            </a:r>
            <a:r>
              <a:rPr lang="en-GB" sz="1100" b="1" i="0" u="none" strike="noStrike" dirty="0">
                <a:solidFill>
                  <a:srgbClr val="263066"/>
                </a:solidFill>
                <a:effectLst/>
                <a:latin typeface="Poppins"/>
                <a:cs typeface="Poppins"/>
              </a:rPr>
              <a:t> high level admin support</a:t>
            </a:r>
            <a:r>
              <a:rPr lang="en-GB" sz="1100" dirty="0">
                <a:solidFill>
                  <a:srgbClr val="263066"/>
                </a:solidFill>
                <a:latin typeface="Poppins"/>
                <a:cs typeface="Poppins"/>
              </a:rPr>
              <a:t>, ideally in a relevant sector.</a:t>
            </a:r>
            <a:endParaRPr lang="en-US" sz="1100" b="0" i="0" dirty="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a:t>
            </a:r>
            <a:r>
              <a:rPr lang="en-GB" sz="1100" b="1" i="0" u="none" strike="noStrike" dirty="0">
                <a:solidFill>
                  <a:srgbClr val="263066"/>
                </a:solidFill>
                <a:effectLst/>
                <a:latin typeface="Poppins"/>
                <a:cs typeface="Poppins"/>
              </a:rPr>
              <a:t>database management</a:t>
            </a:r>
            <a:r>
              <a:rPr lang="en-GB" sz="1100" b="0" i="0" u="none" strike="noStrike" dirty="0">
                <a:solidFill>
                  <a:srgbClr val="263066"/>
                </a:solidFill>
                <a:effectLst/>
                <a:latin typeface="Poppins"/>
                <a:cs typeface="Poppins"/>
              </a:rPr>
              <a:t>, ensuring confident use of digital systems.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Ability to research and  review information and  identify solutions and propose ideas relating to key areas of the work.</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dirty="0">
                <a:solidFill>
                  <a:srgbClr val="000000"/>
                </a:solidFill>
                <a:latin typeface="Poppins"/>
                <a:cs typeface="Poppins"/>
              </a:rPr>
              <a:t>A</a:t>
            </a:r>
            <a:r>
              <a:rPr lang="en-GB" sz="1100" b="0" i="0" u="none" strike="noStrike" dirty="0" err="1">
                <a:solidFill>
                  <a:srgbClr val="263066"/>
                </a:solidFill>
                <a:effectLst/>
                <a:latin typeface="Poppins"/>
                <a:cs typeface="Poppins"/>
              </a:rPr>
              <a:t>bility</a:t>
            </a:r>
            <a:r>
              <a:rPr lang="en-GB" sz="1100" b="0" i="0" u="none" strike="noStrike" dirty="0">
                <a:solidFill>
                  <a:srgbClr val="263066"/>
                </a:solidFill>
                <a:effectLst/>
                <a:latin typeface="Poppins"/>
                <a:cs typeface="Poppins"/>
              </a:rPr>
              <a:t> to always maintain a </a:t>
            </a:r>
            <a:r>
              <a:rPr lang="en-GB" sz="1100" b="1" i="0" u="none" strike="noStrike" dirty="0">
                <a:solidFill>
                  <a:srgbClr val="263066"/>
                </a:solidFill>
                <a:effectLst/>
                <a:latin typeface="Poppins"/>
                <a:cs typeface="Poppins"/>
              </a:rPr>
              <a:t>high level of confidentiality and discretion</a:t>
            </a:r>
            <a:r>
              <a:rPr lang="en-US" sz="1100" b="0" i="0" dirty="0">
                <a:solidFill>
                  <a:srgbClr val="000000"/>
                </a:solidFill>
                <a:effectLst/>
                <a:latin typeface="Poppins"/>
                <a:cs typeface="Poppins"/>
              </a:rPr>
              <a:t>​.</a:t>
            </a: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Experience of </a:t>
            </a:r>
            <a:r>
              <a:rPr lang="en-GB" sz="1100" b="1" dirty="0">
                <a:solidFill>
                  <a:srgbClr val="263066"/>
                </a:solidFill>
                <a:latin typeface="Poppins" panose="00000500000000000000" pitchFamily="2" charset="0"/>
                <a:cs typeface="Poppins" panose="00000500000000000000" pitchFamily="2" charset="0"/>
              </a:rPr>
              <a:t>recruiting and managing volunteers. </a:t>
            </a:r>
          </a:p>
          <a:p>
            <a:pPr marL="12700" marR="139065">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dirty="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a:cs typeface="Poppins"/>
              </a:rPr>
              <a:t>Be able to demonstrate your willingness and ability to travel across the South West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dirty="0">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dirty="0">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dirty="0">
                <a:solidFill>
                  <a:schemeClr val="bg1"/>
                </a:solidFill>
                <a:latin typeface="Poppins"/>
                <a:cs typeface="Poppins"/>
              </a:rPr>
              <a:t> </a:t>
            </a:r>
            <a:endParaRPr lang="en-US" dirty="0">
              <a:solidFill>
                <a:schemeClr val="bg1"/>
              </a:solidFill>
            </a:endParaRPr>
          </a:p>
          <a:p>
            <a:pPr marL="12700" marR="38100" algn="just">
              <a:spcBef>
                <a:spcPts val="100"/>
              </a:spcBef>
            </a:pPr>
            <a:endParaRPr lang="en-GB" dirty="0">
              <a:solidFill>
                <a:schemeClr val="bg1"/>
              </a:solidFill>
              <a:latin typeface="Poppins SemiBold"/>
              <a:cs typeface="Poppins SemiBold"/>
            </a:endParaRPr>
          </a:p>
          <a:p>
            <a:pPr marL="12700" marR="38100" algn="just">
              <a:spcBef>
                <a:spcPts val="100"/>
              </a:spcBef>
            </a:pPr>
            <a:endParaRPr lang="en-GB" u="sng" dirty="0">
              <a:solidFill>
                <a:schemeClr val="bg1"/>
              </a:solidFill>
              <a:latin typeface="Poppins SemiBold"/>
              <a:cs typeface="Poppins SemiBold"/>
            </a:endParaRPr>
          </a:p>
          <a:p>
            <a:pPr marL="12700" marR="38100" algn="just">
              <a:lnSpc>
                <a:spcPct val="100000"/>
              </a:lnSpc>
              <a:spcBef>
                <a:spcPts val="100"/>
              </a:spcBef>
            </a:pPr>
            <a:r>
              <a:rPr lang="en-GB" u="sng" dirty="0">
                <a:solidFill>
                  <a:schemeClr val="bg1"/>
                </a:solidFill>
                <a:latin typeface="Poppins SemiBold"/>
                <a:cs typeface="Poppins SemiBold"/>
              </a:rPr>
              <a:t>Recruitment timeline:</a:t>
            </a:r>
            <a:endParaRPr lang="en-GB" u="sng" dirty="0">
              <a:solidFill>
                <a:schemeClr val="bg1"/>
              </a:solidFill>
              <a:cs typeface="Calibri"/>
            </a:endParaRPr>
          </a:p>
          <a:p>
            <a:pPr marL="12700" marR="38100" algn="just">
              <a:spcBef>
                <a:spcPts val="100"/>
              </a:spcBef>
            </a:pPr>
            <a:endParaRPr lang="en-GB" b="1" dirty="0">
              <a:solidFill>
                <a:schemeClr val="bg1"/>
              </a:solidFill>
              <a:latin typeface="Poppins"/>
              <a:cs typeface="Poppins"/>
            </a:endParaRPr>
          </a:p>
          <a:p>
            <a:pPr marL="12700" marR="38100" algn="just">
              <a:spcBef>
                <a:spcPts val="100"/>
              </a:spcBef>
            </a:pPr>
            <a:r>
              <a:rPr lang="en-GB" dirty="0">
                <a:solidFill>
                  <a:schemeClr val="bg1"/>
                </a:solidFill>
                <a:latin typeface="Poppins"/>
                <a:cs typeface="Poppins"/>
              </a:rPr>
              <a:t>Closing date for applications: 	</a:t>
            </a:r>
            <a:r>
              <a:rPr lang="en-GB" b="1" dirty="0">
                <a:solidFill>
                  <a:schemeClr val="bg1"/>
                </a:solidFill>
                <a:latin typeface="Poppins"/>
                <a:cs typeface="Poppins"/>
              </a:rPr>
              <a:t>Sunday 28</a:t>
            </a:r>
            <a:r>
              <a:rPr lang="en-GB" b="1" baseline="30000" dirty="0">
                <a:solidFill>
                  <a:schemeClr val="bg1"/>
                </a:solidFill>
                <a:latin typeface="Poppins"/>
                <a:cs typeface="Poppins"/>
              </a:rPr>
              <a:t> </a:t>
            </a:r>
            <a:r>
              <a:rPr lang="en-GB" b="1" dirty="0">
                <a:solidFill>
                  <a:schemeClr val="bg1"/>
                </a:solidFill>
                <a:latin typeface="Poppins"/>
                <a:cs typeface="Poppins"/>
              </a:rPr>
              <a:t>April 2024 at 11.59pm</a:t>
            </a:r>
          </a:p>
          <a:p>
            <a:pPr marL="12700" marR="38100" algn="just">
              <a:spcBef>
                <a:spcPts val="100"/>
              </a:spcBef>
            </a:pPr>
            <a:r>
              <a:rPr lang="en-GB" dirty="0">
                <a:solidFill>
                  <a:schemeClr val="bg1"/>
                </a:solidFill>
                <a:latin typeface="Poppins"/>
                <a:cs typeface="Poppins"/>
              </a:rPr>
              <a:t>Notify successful applicants:  	</a:t>
            </a:r>
            <a:r>
              <a:rPr lang="en-GB" b="1" dirty="0">
                <a:solidFill>
                  <a:schemeClr val="bg1"/>
                </a:solidFill>
                <a:latin typeface="Poppins"/>
                <a:cs typeface="Poppins"/>
              </a:rPr>
              <a:t>7</a:t>
            </a:r>
            <a:r>
              <a:rPr lang="en-GB" b="1" baseline="30000" dirty="0">
                <a:solidFill>
                  <a:schemeClr val="bg1"/>
                </a:solidFill>
                <a:latin typeface="Poppins"/>
                <a:cs typeface="Poppins"/>
              </a:rPr>
              <a:t> </a:t>
            </a:r>
            <a:r>
              <a:rPr lang="en-GB" b="1" dirty="0">
                <a:solidFill>
                  <a:schemeClr val="bg1"/>
                </a:solidFill>
                <a:latin typeface="Poppins"/>
                <a:cs typeface="Poppins"/>
              </a:rPr>
              <a:t>May 2024</a:t>
            </a:r>
          </a:p>
          <a:p>
            <a:pPr marL="12700" marR="38100" algn="just">
              <a:spcBef>
                <a:spcPts val="100"/>
              </a:spcBef>
            </a:pPr>
            <a:r>
              <a:rPr lang="en-GB" dirty="0">
                <a:solidFill>
                  <a:schemeClr val="bg1"/>
                </a:solidFill>
                <a:latin typeface="Poppins"/>
                <a:cs typeface="Poppins"/>
              </a:rPr>
              <a:t>Interviews: 			</a:t>
            </a:r>
            <a:r>
              <a:rPr lang="en-GB" b="1" dirty="0">
                <a:solidFill>
                  <a:schemeClr val="bg1"/>
                </a:solidFill>
                <a:latin typeface="Poppins"/>
                <a:cs typeface="Poppins"/>
              </a:rPr>
              <a:t>21/ 22/ 23</a:t>
            </a:r>
            <a:r>
              <a:rPr lang="en-GB" b="1" baseline="30000" dirty="0">
                <a:solidFill>
                  <a:schemeClr val="bg1"/>
                </a:solidFill>
                <a:latin typeface="Poppins"/>
                <a:cs typeface="Poppins"/>
              </a:rPr>
              <a:t> </a:t>
            </a:r>
            <a:r>
              <a:rPr lang="en-GB" b="1" dirty="0">
                <a:solidFill>
                  <a:schemeClr val="bg1"/>
                </a:solidFill>
                <a:latin typeface="Poppins"/>
                <a:cs typeface="Poppins"/>
              </a:rPr>
              <a:t>May 2024</a:t>
            </a:r>
          </a:p>
          <a:p>
            <a:pPr marL="12700" marR="38100" algn="just">
              <a:spcBef>
                <a:spcPts val="100"/>
              </a:spcBef>
            </a:pPr>
            <a:r>
              <a:rPr lang="en-GB" dirty="0">
                <a:solidFill>
                  <a:schemeClr val="bg1"/>
                </a:solidFill>
                <a:latin typeface="Poppins"/>
                <a:cs typeface="Poppins"/>
              </a:rPr>
              <a:t>Role commences</a:t>
            </a:r>
            <a:r>
              <a:rPr lang="en-GB" b="1" dirty="0">
                <a:solidFill>
                  <a:schemeClr val="bg1"/>
                </a:solidFill>
                <a:latin typeface="Poppins"/>
                <a:cs typeface="Poppins"/>
              </a:rPr>
              <a:t>: 		June – July 2024</a:t>
            </a:r>
          </a:p>
          <a:p>
            <a:pPr marL="12700" marR="137160" algn="just">
              <a:lnSpc>
                <a:spcPct val="100000"/>
              </a:lnSpc>
              <a:spcBef>
                <a:spcPts val="1440"/>
              </a:spcBef>
            </a:pPr>
            <a:endParaRPr lang="en-GB" b="0" i="0" u="none" strike="noStrike" dirty="0">
              <a:solidFill>
                <a:schemeClr val="bg1"/>
              </a:solidFill>
              <a:effectLst/>
              <a:latin typeface="Poppins" pitchFamily="2" charset="77"/>
            </a:endParaRPr>
          </a:p>
          <a:p>
            <a:pPr algn="just"/>
            <a:r>
              <a:rPr lang="en-GB" dirty="0">
                <a:solidFill>
                  <a:schemeClr val="bg1"/>
                </a:solidFill>
                <a:latin typeface="Poppins SemiBold"/>
                <a:cs typeface="Poppins SemiBold"/>
              </a:rPr>
              <a:t>To apply for this role please head to the </a:t>
            </a:r>
            <a:r>
              <a:rPr lang="en-GB" u="sng" dirty="0">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dirty="0">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dirty="0">
                <a:solidFill>
                  <a:schemeClr val="bg1"/>
                </a:solidFill>
                <a:latin typeface="Poppins SemiBold"/>
                <a:cs typeface="Poppins SemiBold"/>
                <a:hlinkClick r:id="rId5"/>
              </a:rPr>
              <a:t>Equality and Diversity Monitoring form</a:t>
            </a:r>
            <a:r>
              <a:rPr lang="en-GB" dirty="0">
                <a:solidFill>
                  <a:schemeClr val="bg1"/>
                </a:solidFill>
                <a:latin typeface="Poppins SemiBold"/>
                <a:cs typeface="Poppins SemiBold"/>
              </a:rPr>
              <a:t>.</a:t>
            </a:r>
            <a:endParaRPr lang="en-GB" dirty="0">
              <a:solidFill>
                <a:schemeClr val="bg1"/>
              </a:solidFill>
            </a:endParaRPr>
          </a:p>
          <a:p>
            <a:pPr algn="just"/>
            <a:endParaRPr lang="en-GB" dirty="0">
              <a:solidFill>
                <a:schemeClr val="bg1"/>
              </a:solidFill>
              <a:latin typeface="Poppins SemiBold"/>
              <a:cs typeface="Poppins SemiBold"/>
            </a:endParaRPr>
          </a:p>
          <a:p>
            <a:pPr algn="just"/>
            <a:r>
              <a:rPr lang="en-GB" sz="1200" dirty="0">
                <a:solidFill>
                  <a:schemeClr val="bg1"/>
                </a:solidFill>
                <a:latin typeface="Poppins SemiBold"/>
                <a:cs typeface="Poppins SemiBold"/>
              </a:rPr>
              <a:t>Please note: </a:t>
            </a:r>
            <a:r>
              <a:rPr lang="en-GB" sz="1100" dirty="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dirty="0">
              <a:solidFill>
                <a:schemeClr val="bg1"/>
              </a:solidFill>
            </a:endParaRPr>
          </a:p>
          <a:p>
            <a:pPr marL="12700" marR="137160">
              <a:spcBef>
                <a:spcPts val="1440"/>
              </a:spcBef>
            </a:pPr>
            <a:endParaRPr lang="en-GB" sz="1600" dirty="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dirty="0">
                <a:solidFill>
                  <a:srgbClr val="263066"/>
                </a:solidFill>
                <a:latin typeface="Poppins"/>
                <a:cs typeface="Poppins"/>
              </a:rPr>
              <a:t>If you would like to have </a:t>
            </a:r>
          </a:p>
          <a:p>
            <a:pPr marL="12700" marR="5080" indent="-635" algn="ctr">
              <a:lnSpc>
                <a:spcPct val="150000"/>
              </a:lnSpc>
              <a:spcBef>
                <a:spcPts val="100"/>
              </a:spcBef>
            </a:pPr>
            <a:r>
              <a:rPr lang="en-GB" sz="1400" dirty="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K.James@</a:t>
            </a:r>
            <a:r>
              <a:rPr lang="en-GB" sz="1400" dirty="0">
                <a:solidFill>
                  <a:srgbClr val="263066"/>
                </a:solidFill>
                <a:latin typeface="Poppins"/>
                <a:cs typeface="Poppins"/>
              </a:rPr>
              <a:t>sported.org.uk</a:t>
            </a:r>
          </a:p>
          <a:p>
            <a:pPr marL="12700" marR="5080" indent="-635" algn="ctr">
              <a:spcBef>
                <a:spcPts val="100"/>
              </a:spcBef>
            </a:pPr>
            <a:endParaRPr lang="en-GB" sz="1400" dirty="0">
              <a:solidFill>
                <a:srgbClr val="263066"/>
              </a:solidFill>
              <a:latin typeface="Poppins"/>
              <a:cs typeface="Poppins"/>
            </a:endParaRPr>
          </a:p>
          <a:p>
            <a:pPr marL="12700" marR="5080" indent="-635" algn="ctr">
              <a:spcBef>
                <a:spcPts val="100"/>
              </a:spcBef>
            </a:pPr>
            <a:endParaRPr lang="en-GB" sz="1600" dirty="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dirty="0"/>
              <a:t>Note from </a:t>
            </a:r>
            <a:r>
              <a:rPr lang="en-GB" spc="15" dirty="0"/>
              <a:t>the </a:t>
            </a:r>
            <a:r>
              <a:rPr lang="en-GB" spc="15" dirty="0">
                <a:solidFill>
                  <a:srgbClr val="FBD82E"/>
                </a:solidFill>
              </a:rPr>
              <a:t>Sported CEO</a:t>
            </a:r>
            <a:endParaRPr spc="20" dirty="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489819"/>
          </a:xfrm>
          <a:prstGeom prst="rect">
            <a:avLst/>
          </a:prstGeom>
          <a:solidFill>
            <a:srgbClr val="FFFFFF"/>
          </a:solidFill>
        </p:spPr>
        <p:txBody>
          <a:bodyPr vert="horz" wrap="square" lIns="0" tIns="83185" rIns="0" bIns="0" rtlCol="0" anchor="t">
            <a:spAutoFit/>
          </a:bodyPr>
          <a:lstStyle/>
          <a:p>
            <a:pPr>
              <a:lnSpc>
                <a:spcPct val="150000"/>
              </a:lnSpc>
            </a:pPr>
            <a:r>
              <a:rPr lang="en-GB" sz="1200" dirty="0">
                <a:solidFill>
                  <a:srgbClr val="263066"/>
                </a:solidFill>
                <a:effectLst/>
                <a:latin typeface="Poppins"/>
                <a:cs typeface="Poppins"/>
              </a:rPr>
              <a:t>This is an </a:t>
            </a:r>
            <a:r>
              <a:rPr lang="en-GB" sz="1200" b="1" dirty="0">
                <a:solidFill>
                  <a:srgbClr val="263066"/>
                </a:solidFill>
                <a:effectLst/>
                <a:latin typeface="Poppins"/>
                <a:cs typeface="Poppins"/>
              </a:rPr>
              <a:t>exciting time </a:t>
            </a:r>
            <a:r>
              <a:rPr lang="en-GB" sz="1200" dirty="0">
                <a:solidFill>
                  <a:srgbClr val="263066"/>
                </a:solidFill>
                <a:effectLst/>
                <a:latin typeface="Poppins"/>
                <a:cs typeface="Poppins"/>
              </a:rPr>
              <a:t>to join Sported as our</a:t>
            </a:r>
            <a:r>
              <a:rPr lang="en-GB" sz="1200" dirty="0">
                <a:solidFill>
                  <a:srgbClr val="263066"/>
                </a:solidFill>
                <a:highlight>
                  <a:srgbClr val="FFFF00"/>
                </a:highlight>
                <a:latin typeface="Poppins"/>
                <a:cs typeface="Poppins"/>
              </a:rPr>
              <a:t> </a:t>
            </a:r>
            <a:r>
              <a:rPr lang="en-GB" sz="1200" dirty="0">
                <a:solidFill>
                  <a:srgbClr val="263066"/>
                </a:solidFill>
                <a:latin typeface="Poppins"/>
                <a:cs typeface="Poppins"/>
              </a:rPr>
              <a:t>South West</a:t>
            </a:r>
            <a:r>
              <a:rPr lang="en-GB" sz="1200" dirty="0">
                <a:solidFill>
                  <a:srgbClr val="263066"/>
                </a:solidFill>
                <a:effectLst/>
                <a:latin typeface="Poppins"/>
                <a:cs typeface="Poppins"/>
              </a:rPr>
              <a:t> Regional </a:t>
            </a:r>
            <a:r>
              <a:rPr lang="en-GB" sz="1200" dirty="0">
                <a:solidFill>
                  <a:srgbClr val="263066"/>
                </a:solidFill>
                <a:latin typeface="Poppins"/>
                <a:cs typeface="Poppins"/>
              </a:rPr>
              <a:t>Delivery </a:t>
            </a:r>
            <a:r>
              <a:rPr lang="en-GB" sz="1200" dirty="0">
                <a:solidFill>
                  <a:srgbClr val="263066"/>
                </a:solidFill>
                <a:effectLst/>
                <a:latin typeface="Poppins"/>
                <a:cs typeface="Poppins"/>
              </a:rPr>
              <a:t>Officer</a:t>
            </a:r>
            <a:r>
              <a:rPr lang="en-GB" sz="1200" dirty="0">
                <a:solidFill>
                  <a:srgbClr val="263066"/>
                </a:solidFill>
                <a:latin typeface="Poppins"/>
                <a:cs typeface="Poppins"/>
              </a:rPr>
              <a:t>. You’d</a:t>
            </a:r>
            <a:r>
              <a:rPr lang="en-GB" sz="1200" dirty="0">
                <a:solidFill>
                  <a:srgbClr val="263066"/>
                </a:solidFill>
                <a:effectLst/>
                <a:latin typeface="Poppins"/>
                <a:cs typeface="Poppins"/>
              </a:rPr>
              <a:t> be part of an organisation delivering </a:t>
            </a:r>
            <a:r>
              <a:rPr lang="en-GB" sz="1200" b="1" dirty="0">
                <a:solidFill>
                  <a:srgbClr val="263066"/>
                </a:solidFill>
                <a:effectLst/>
                <a:latin typeface="Poppins"/>
                <a:cs typeface="Poppins"/>
              </a:rPr>
              <a:t>vital services for community groups and young people </a:t>
            </a:r>
            <a:r>
              <a:rPr lang="en-GB" sz="1200" dirty="0">
                <a:solidFill>
                  <a:srgbClr val="263066"/>
                </a:solidFill>
                <a:effectLst/>
                <a:latin typeface="Poppins"/>
                <a:cs typeface="Poppins"/>
              </a:rPr>
              <a:t>- knowing that our support is a </a:t>
            </a:r>
            <a:r>
              <a:rPr lang="en-GB" sz="1200" b="1" dirty="0">
                <a:solidFill>
                  <a:srgbClr val="263066"/>
                </a:solidFill>
                <a:effectLst/>
                <a:latin typeface="Poppins"/>
                <a:cs typeface="Poppins"/>
              </a:rPr>
              <a:t>genuine lifeline </a:t>
            </a:r>
            <a:r>
              <a:rPr lang="en-GB" sz="1200" dirty="0">
                <a:solidFill>
                  <a:srgbClr val="263066"/>
                </a:solidFill>
                <a:effectLst/>
                <a:latin typeface="Poppins"/>
                <a:cs typeface="Poppins"/>
              </a:rPr>
              <a:t>for </a:t>
            </a:r>
            <a:r>
              <a:rPr lang="en-GB" sz="1200" b="1" dirty="0">
                <a:solidFill>
                  <a:srgbClr val="263066"/>
                </a:solidFill>
                <a:effectLst/>
                <a:latin typeface="Poppins"/>
                <a:cs typeface="Poppins"/>
              </a:rPr>
              <a:t>small grassroots groups </a:t>
            </a:r>
            <a:r>
              <a:rPr lang="en-GB" sz="1200" dirty="0">
                <a:solidFill>
                  <a:srgbClr val="263066"/>
                </a:solidFill>
                <a:effectLst/>
                <a:latin typeface="Poppins"/>
                <a:cs typeface="Poppins"/>
              </a:rPr>
              <a:t>and the </a:t>
            </a:r>
            <a:r>
              <a:rPr lang="en-GB" sz="1200" b="1" dirty="0">
                <a:solidFill>
                  <a:srgbClr val="263066"/>
                </a:solidFill>
                <a:effectLst/>
                <a:latin typeface="Poppins"/>
                <a:cs typeface="Poppins"/>
              </a:rPr>
              <a:t>young people </a:t>
            </a:r>
            <a:r>
              <a:rPr lang="en-GB" sz="1200" dirty="0">
                <a:solidFill>
                  <a:srgbClr val="263066"/>
                </a:solidFill>
                <a:effectLst/>
                <a:latin typeface="Poppins"/>
                <a:cs typeface="Poppins"/>
              </a:rPr>
              <a:t>they support.</a:t>
            </a:r>
          </a:p>
          <a:p>
            <a:pPr>
              <a:lnSpc>
                <a:spcPct val="150000"/>
              </a:lnSpc>
            </a:pPr>
            <a:br>
              <a:rPr lang="en-GB" sz="1200" dirty="0">
                <a:effectLst/>
                <a:latin typeface="Poppins" panose="00000500000000000000" pitchFamily="2" charset="0"/>
                <a:cs typeface="Poppins" panose="00000500000000000000" pitchFamily="2" charset="0"/>
              </a:rPr>
            </a:br>
            <a:r>
              <a:rPr lang="en-GB" sz="1200" dirty="0">
                <a:solidFill>
                  <a:srgbClr val="263066"/>
                </a:solidFill>
                <a:effectLst/>
                <a:latin typeface="Poppins"/>
                <a:cs typeface="Poppins"/>
              </a:rPr>
              <a:t>As a key point of contact for our network in South</a:t>
            </a:r>
            <a:r>
              <a:rPr lang="en-GB" sz="1200" dirty="0">
                <a:solidFill>
                  <a:srgbClr val="263066"/>
                </a:solidFill>
                <a:latin typeface="Poppins"/>
                <a:cs typeface="Poppins"/>
              </a:rPr>
              <a:t> West</a:t>
            </a:r>
            <a:r>
              <a:rPr lang="en-GB" sz="1200" dirty="0">
                <a:solidFill>
                  <a:srgbClr val="263066"/>
                </a:solidFill>
                <a:effectLst/>
                <a:latin typeface="Poppins"/>
                <a:cs typeface="Poppins"/>
              </a:rPr>
              <a:t> you will ensure our members are appropriatel</a:t>
            </a:r>
            <a:r>
              <a:rPr lang="en-GB" sz="1200" dirty="0">
                <a:effectLst/>
                <a:latin typeface="Poppins"/>
                <a:cs typeface="Poppins"/>
              </a:rPr>
              <a:t>y engaged and su</a:t>
            </a:r>
            <a:r>
              <a:rPr lang="en-GB" sz="1200" dirty="0">
                <a:solidFill>
                  <a:srgbClr val="263066"/>
                </a:solidFill>
                <a:effectLst/>
                <a:latin typeface="Poppins"/>
                <a:cs typeface="Poppins"/>
              </a:rPr>
              <a:t>pported with a range of services and benefits, </a:t>
            </a:r>
            <a:r>
              <a:rPr lang="en-GB" sz="1200" dirty="0">
                <a:solidFill>
                  <a:srgbClr val="263066"/>
                </a:solidFill>
                <a:latin typeface="Poppins"/>
                <a:cs typeface="Poppins"/>
              </a:rPr>
              <a:t>including direct support from our pool of volunteer consultants.</a:t>
            </a:r>
            <a:r>
              <a:rPr lang="en-GB" sz="1200" dirty="0">
                <a:solidFill>
                  <a:srgbClr val="263066"/>
                </a:solidFill>
                <a:effectLst/>
                <a:latin typeface="Poppins"/>
                <a:cs typeface="Poppins"/>
              </a:rPr>
              <a:t> You will support and </a:t>
            </a:r>
            <a:r>
              <a:rPr lang="en-GB" sz="1200" b="1" dirty="0">
                <a:solidFill>
                  <a:srgbClr val="263066"/>
                </a:solidFill>
                <a:effectLst/>
                <a:latin typeface="Poppins"/>
                <a:cs typeface="Poppins"/>
              </a:rPr>
              <a:t>develop key partnerships </a:t>
            </a:r>
            <a:r>
              <a:rPr lang="en-GB" sz="1200" dirty="0">
                <a:solidFill>
                  <a:srgbClr val="263066"/>
                </a:solidFill>
                <a:effectLst/>
                <a:latin typeface="Poppins"/>
                <a:cs typeface="Poppins"/>
              </a:rPr>
              <a:t>within the region</a:t>
            </a:r>
            <a:r>
              <a:rPr lang="en-GB" sz="1200" dirty="0">
                <a:solidFill>
                  <a:srgbClr val="263066"/>
                </a:solidFill>
                <a:latin typeface="Poppins"/>
                <a:cs typeface="Poppins"/>
              </a:rPr>
              <a:t> </a:t>
            </a:r>
            <a:r>
              <a:rPr lang="en-GB" sz="1200" dirty="0">
                <a:solidFill>
                  <a:srgbClr val="263066"/>
                </a:solidFill>
                <a:effectLst/>
                <a:latin typeface="Poppins"/>
                <a:cs typeface="Poppins"/>
              </a:rPr>
              <a:t>and</a:t>
            </a:r>
            <a:r>
              <a:rPr lang="en-GB" sz="1200" b="1" dirty="0">
                <a:solidFill>
                  <a:srgbClr val="263066"/>
                </a:solidFill>
                <a:effectLst/>
                <a:latin typeface="Poppins"/>
                <a:cs typeface="Poppins"/>
              </a:rPr>
              <a:t> deliver specific projects </a:t>
            </a:r>
            <a:r>
              <a:rPr lang="en-GB" sz="1200" dirty="0">
                <a:solidFill>
                  <a:srgbClr val="263066"/>
                </a:solidFill>
                <a:effectLst/>
                <a:latin typeface="Poppins"/>
                <a:cs typeface="Poppins"/>
              </a:rPr>
              <a:t>according to </a:t>
            </a:r>
            <a:r>
              <a:rPr lang="en-GB" sz="1200" b="1" dirty="0">
                <a:solidFill>
                  <a:srgbClr val="263066"/>
                </a:solidFill>
                <a:effectLst/>
                <a:latin typeface="Poppins"/>
                <a:cs typeface="Poppins"/>
              </a:rPr>
              <a:t>regional and organisational priorities</a:t>
            </a:r>
            <a:r>
              <a:rPr lang="en-GB" sz="1200" dirty="0">
                <a:solidFill>
                  <a:srgbClr val="263066"/>
                </a:solidFill>
                <a:effectLst/>
                <a:latin typeface="Poppins"/>
                <a:cs typeface="Poppins"/>
              </a:rPr>
              <a:t>. </a:t>
            </a:r>
          </a:p>
          <a:p>
            <a:pPr>
              <a:lnSpc>
                <a:spcPct val="150000"/>
              </a:lnSpc>
            </a:pPr>
            <a:endParaRPr lang="en-GB" sz="1200" dirty="0">
              <a:solidFill>
                <a:srgbClr val="263066"/>
              </a:solidFill>
              <a:latin typeface="Poppins"/>
              <a:cs typeface="Poppins"/>
            </a:endParaRPr>
          </a:p>
          <a:p>
            <a:pPr algn="l">
              <a:lnSpc>
                <a:spcPct val="150000"/>
              </a:lnSpc>
            </a:pPr>
            <a:r>
              <a:rPr lang="en-GB" sz="1200" dirty="0">
                <a:solidFill>
                  <a:srgbClr val="263066"/>
                </a:solidFill>
                <a:effectLst/>
                <a:latin typeface="Poppins"/>
                <a:cs typeface="Poppins"/>
              </a:rPr>
              <a:t>You will be joining a </a:t>
            </a:r>
            <a:r>
              <a:rPr lang="en-GB" sz="1200" b="1" dirty="0">
                <a:solidFill>
                  <a:srgbClr val="263066"/>
                </a:solidFill>
                <a:effectLst/>
                <a:latin typeface="Poppins"/>
                <a:cs typeface="Poppins"/>
              </a:rPr>
              <a:t>diverse team of exceptional people </a:t>
            </a:r>
            <a:r>
              <a:rPr lang="en-GB" sz="1200" dirty="0">
                <a:solidFill>
                  <a:srgbClr val="263066"/>
                </a:solidFill>
                <a:effectLst/>
                <a:latin typeface="Poppins"/>
                <a:cs typeface="Poppins"/>
              </a:rPr>
              <a:t>from across the UK, all </a:t>
            </a:r>
            <a:r>
              <a:rPr lang="en-GB" sz="1200" b="1" dirty="0">
                <a:solidFill>
                  <a:srgbClr val="263066"/>
                </a:solidFill>
                <a:effectLst/>
                <a:latin typeface="Poppins"/>
                <a:cs typeface="Poppins"/>
              </a:rPr>
              <a:t>with an enviable purpose and drive </a:t>
            </a:r>
            <a:r>
              <a:rPr lang="en-GB" sz="1200" dirty="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6" y="591572"/>
            <a:ext cx="5958424" cy="2200602"/>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Job title:	South West </a:t>
            </a:r>
            <a:r>
              <a:rPr lang="en-GB" sz="1200" b="1" dirty="0">
                <a:solidFill>
                  <a:srgbClr val="1B8FD0"/>
                </a:solidFill>
                <a:latin typeface="Poppins SemiBold"/>
                <a:cs typeface="Poppins SemiBold"/>
              </a:rPr>
              <a:t>Regional Delivery Officer </a:t>
            </a:r>
            <a:endParaRPr lang="en-GB" sz="1200" b="1" dirty="0">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Reporting into:  	South West </a:t>
            </a:r>
            <a:r>
              <a:rPr lang="en-GB" sz="1200" b="1" dirty="0">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Hours: 		</a:t>
            </a:r>
            <a:r>
              <a:rPr lang="en-GB" sz="1200" b="1" dirty="0">
                <a:solidFill>
                  <a:srgbClr val="1B8FD0"/>
                </a:solidFill>
                <a:latin typeface="Poppins SemiBold"/>
                <a:cs typeface="Poppins SemiBold"/>
              </a:rPr>
              <a:t>22.5 hours – 3 days a week equivalent (Part Time )</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Contract:	</a:t>
            </a:r>
            <a:r>
              <a:rPr lang="en-GB" sz="1200" b="1" dirty="0">
                <a:solidFill>
                  <a:srgbClr val="1B8FD0"/>
                </a:solidFill>
                <a:latin typeface="Poppins SemiBold"/>
                <a:cs typeface="Poppins SemiBold"/>
              </a:rPr>
              <a:t>Permanent </a:t>
            </a:r>
            <a:r>
              <a:rPr lang="en-GB" sz="1200" b="1" dirty="0">
                <a:solidFill>
                  <a:srgbClr val="1B8FD0"/>
                </a:solidFill>
                <a:latin typeface="Poppins"/>
                <a:cs typeface="Poppins"/>
              </a:rPr>
              <a:t> </a:t>
            </a:r>
            <a:endParaRPr lang="en-GB" sz="1200" b="1" dirty="0">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Salary:		£</a:t>
            </a:r>
            <a:r>
              <a:rPr lang="en-GB" sz="1200" b="1" dirty="0">
                <a:solidFill>
                  <a:srgbClr val="1B8FD0"/>
                </a:solidFill>
                <a:latin typeface="Poppins "/>
                <a:cs typeface="Poppins SemiBold"/>
              </a:rPr>
              <a:t>26,500 - £28,000 (Pro-rata)</a:t>
            </a:r>
            <a:endParaRPr lang="en-GB" sz="1200" b="1" dirty="0">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Location: Home based within a commutable distance to the  South West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Annual Leave:	</a:t>
            </a:r>
            <a:r>
              <a:rPr lang="en-GB" sz="1200" b="1" dirty="0">
                <a:solidFill>
                  <a:srgbClr val="1B8FD0"/>
                </a:solidFill>
                <a:latin typeface="Poppins SemiBold"/>
                <a:cs typeface="Poppins SemiBold"/>
              </a:rPr>
              <a:t>25 days (Pro-rata) </a:t>
            </a:r>
            <a:r>
              <a:rPr lang="en-GB" sz="1200" b="1" dirty="0">
                <a:solidFill>
                  <a:srgbClr val="1B8FD0"/>
                </a:solidFill>
                <a:latin typeface="Poppins"/>
                <a:cs typeface="Poppins"/>
              </a:rPr>
              <a:t> - in addition to statutory bank holidays</a:t>
            </a:r>
          </a:p>
        </p:txBody>
      </p:sp>
      <p:sp>
        <p:nvSpPr>
          <p:cNvPr id="11" name="object 6">
            <a:extLst>
              <a:ext uri="{FF2B5EF4-FFF2-40B4-BE49-F238E27FC236}">
                <a16:creationId xmlns:a16="http://schemas.microsoft.com/office/drawing/2014/main" id="{02C3D475-7A96-4198-8D8D-9A62238C4479}"/>
              </a:ext>
            </a:extLst>
          </p:cNvPr>
          <p:cNvSpPr txBox="1"/>
          <p:nvPr/>
        </p:nvSpPr>
        <p:spPr>
          <a:xfrm>
            <a:off x="6017266" y="2961619"/>
            <a:ext cx="2762750" cy="2710357"/>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South West Regional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Marketing &amp; Communications incl. </a:t>
            </a:r>
            <a:r>
              <a:rPr lang="en-GB" sz="1100">
                <a:solidFill>
                  <a:schemeClr val="bg1"/>
                </a:solidFill>
                <a:latin typeface="Poppins"/>
                <a:cs typeface="Poppins"/>
              </a:rPr>
              <a:t>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t>
            </a:r>
            <a:r>
              <a:rPr lang="en-GB" sz="1100" dirty="0">
                <a:solidFill>
                  <a:schemeClr val="bg1"/>
                </a:solidFill>
                <a:latin typeface="Poppins"/>
                <a:cs typeface="Poppins"/>
              </a:rPr>
              <a:t>&amp; Strategy</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Strategic Leadership Team</a:t>
            </a:r>
            <a:endParaRPr lang="en-GB" sz="1100" dirty="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p:txBody>
      </p:sp>
      <p:sp>
        <p:nvSpPr>
          <p:cNvPr id="14" name="object 6">
            <a:extLst>
              <a:ext uri="{FF2B5EF4-FFF2-40B4-BE49-F238E27FC236}">
                <a16:creationId xmlns:a16="http://schemas.microsoft.com/office/drawing/2014/main" id="{29E0C607-0AAC-4431-A926-57FA1F2F8A22}"/>
              </a:ext>
            </a:extLst>
          </p:cNvPr>
          <p:cNvSpPr txBox="1"/>
          <p:nvPr/>
        </p:nvSpPr>
        <p:spPr>
          <a:xfrm>
            <a:off x="8925018" y="2961619"/>
            <a:ext cx="3050672"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dirty="0">
              <a:solidFill>
                <a:schemeClr val="bg1"/>
              </a:solidFill>
              <a:latin typeface="Poppins" panose="00000500000000000000" pitchFamily="2" charset="0"/>
              <a:cs typeface="Poppins" panose="00000500000000000000" pitchFamily="2" charset="0"/>
            </a:endParaRP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276224" y="1251731"/>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dirty="0">
                <a:solidFill>
                  <a:srgbClr val="1B8FD0"/>
                </a:solidFill>
                <a:effectLst/>
                <a:latin typeface="Poppins"/>
                <a:ea typeface="Times New Roman" panose="02020603050405020304" pitchFamily="18" charset="0"/>
                <a:cs typeface="Poppins"/>
              </a:rPr>
              <a:t>Membership Engagement &amp; Growth</a:t>
            </a:r>
            <a:endParaRPr lang="en-GB" sz="1100" b="1" u="sng" dirty="0">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In conjunction with the South</a:t>
            </a:r>
            <a:r>
              <a:rPr lang="en-GB" sz="1100" dirty="0">
                <a:solidFill>
                  <a:srgbClr val="263066"/>
                </a:solidFill>
                <a:latin typeface="Poppins"/>
                <a:ea typeface="Times New Roman" panose="02020603050405020304" pitchFamily="18" charset="0"/>
                <a:cs typeface="Poppins"/>
              </a:rPr>
              <a:t> West</a:t>
            </a:r>
            <a:r>
              <a:rPr lang="en-GB" sz="1100" dirty="0">
                <a:solidFill>
                  <a:srgbClr val="263066"/>
                </a:solidFill>
                <a:effectLst/>
                <a:latin typeface="Poppins"/>
                <a:ea typeface="Times New Roman" panose="02020603050405020304" pitchFamily="18" charset="0"/>
                <a:cs typeface="Poppins"/>
              </a:rPr>
              <a:t> Regional Manager </a:t>
            </a:r>
            <a:r>
              <a:rPr lang="en-GB" sz="1100" b="1" dirty="0">
                <a:solidFill>
                  <a:srgbClr val="263066"/>
                </a:solidFill>
                <a:effectLst/>
                <a:latin typeface="Poppins"/>
                <a:ea typeface="Times New Roman" panose="02020603050405020304" pitchFamily="18" charset="0"/>
                <a:cs typeface="Poppins"/>
              </a:rPr>
              <a:t>deliver </a:t>
            </a:r>
            <a:r>
              <a:rPr lang="en-GB" sz="1100" dirty="0">
                <a:solidFill>
                  <a:srgbClr val="263066"/>
                </a:solidFill>
                <a:effectLst/>
                <a:latin typeface="Poppins"/>
                <a:ea typeface="Times New Roman" panose="02020603050405020304" pitchFamily="18" charset="0"/>
                <a:cs typeface="Poppins"/>
              </a:rPr>
              <a:t>a clear </a:t>
            </a:r>
            <a:r>
              <a:rPr lang="en-GB" sz="1100" b="1" dirty="0">
                <a:solidFill>
                  <a:srgbClr val="263066"/>
                </a:solidFill>
                <a:effectLst/>
                <a:latin typeface="Poppins"/>
                <a:ea typeface="Times New Roman" panose="02020603050405020304" pitchFamily="18" charset="0"/>
                <a:cs typeface="Poppins"/>
              </a:rPr>
              <a:t>strategy</a:t>
            </a:r>
            <a:r>
              <a:rPr lang="en-GB" sz="1100" dirty="0">
                <a:solidFill>
                  <a:srgbClr val="263066"/>
                </a:solidFill>
                <a:effectLst/>
                <a:latin typeface="Poppins"/>
                <a:ea typeface="Times New Roman" panose="02020603050405020304" pitchFamily="18" charset="0"/>
                <a:cs typeface="Poppins"/>
              </a:rPr>
              <a:t> for </a:t>
            </a:r>
            <a:r>
              <a:rPr lang="en-GB" sz="1100" b="1" dirty="0">
                <a:solidFill>
                  <a:srgbClr val="263066"/>
                </a:solidFill>
                <a:effectLst/>
                <a:latin typeface="Poppins"/>
                <a:ea typeface="Times New Roman" panose="02020603050405020304" pitchFamily="18" charset="0"/>
                <a:cs typeface="Poppins"/>
              </a:rPr>
              <a:t>member engagement</a:t>
            </a:r>
            <a:r>
              <a:rPr lang="en-GB" sz="1100" dirty="0">
                <a:solidFill>
                  <a:srgbClr val="263066"/>
                </a:solidFill>
                <a:effectLst/>
                <a:latin typeface="Poppins"/>
                <a:ea typeface="Times New Roman" panose="02020603050405020304" pitchFamily="18" charset="0"/>
                <a:cs typeface="Poppins"/>
              </a:rPr>
              <a:t>, </a:t>
            </a:r>
            <a:r>
              <a:rPr lang="en-GB" sz="1100" b="1" dirty="0">
                <a:solidFill>
                  <a:srgbClr val="263066"/>
                </a:solidFill>
                <a:effectLst/>
                <a:latin typeface="Poppins"/>
                <a:ea typeface="Times New Roman" panose="02020603050405020304" pitchFamily="18" charset="0"/>
                <a:cs typeface="Poppins"/>
              </a:rPr>
              <a:t>support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recruitment</a:t>
            </a:r>
            <a:r>
              <a:rPr lang="en-GB" sz="1100" dirty="0">
                <a:solidFill>
                  <a:srgbClr val="263066"/>
                </a:solidFill>
                <a:effectLst/>
                <a:latin typeface="Poppins"/>
                <a:ea typeface="Times New Roman" panose="02020603050405020304" pitchFamily="18" charset="0"/>
                <a:cs typeface="Poppins"/>
              </a:rPr>
              <a:t> in your region in support of organisational </a:t>
            </a:r>
            <a:r>
              <a:rPr lang="en-GB" sz="1100" b="1" dirty="0">
                <a:solidFill>
                  <a:srgbClr val="263066"/>
                </a:solidFill>
                <a:effectLst/>
                <a:latin typeface="Poppins"/>
                <a:ea typeface="Times New Roman" panose="02020603050405020304" pitchFamily="18" charset="0"/>
                <a:cs typeface="Poppins"/>
              </a:rPr>
              <a:t>KPIs and Projects</a:t>
            </a:r>
            <a:r>
              <a:rPr lang="en-US" sz="1100" dirty="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dirty="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Be the </a:t>
            </a:r>
            <a:r>
              <a:rPr lang="en-GB" sz="1100" b="1" dirty="0">
                <a:solidFill>
                  <a:srgbClr val="263066"/>
                </a:solidFill>
                <a:effectLst/>
                <a:latin typeface="Poppins"/>
                <a:ea typeface="Times New Roman" panose="02020603050405020304" pitchFamily="18" charset="0"/>
                <a:cs typeface="Poppins"/>
              </a:rPr>
              <a:t>primary point of contact for Sported members </a:t>
            </a:r>
            <a:r>
              <a:rPr lang="en-GB" sz="1100" dirty="0">
                <a:solidFill>
                  <a:srgbClr val="263066"/>
                </a:solidFill>
                <a:effectLst/>
                <a:latin typeface="Poppins"/>
                <a:ea typeface="Times New Roman" panose="02020603050405020304" pitchFamily="18" charset="0"/>
                <a:cs typeface="Poppins"/>
              </a:rPr>
              <a:t>within your region and </a:t>
            </a:r>
            <a:r>
              <a:rPr lang="en-GB" sz="1100" b="1" dirty="0">
                <a:solidFill>
                  <a:srgbClr val="263066"/>
                </a:solidFill>
                <a:effectLst/>
                <a:latin typeface="Poppins"/>
                <a:ea typeface="Times New Roman" panose="02020603050405020304" pitchFamily="18" charset="0"/>
                <a:cs typeface="Poppins"/>
              </a:rPr>
              <a:t>support them</a:t>
            </a:r>
            <a:r>
              <a:rPr lang="en-GB" sz="1100" dirty="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Build strong relationships with the Sported </a:t>
            </a:r>
            <a:r>
              <a:rPr lang="en-US" sz="1100" dirty="0">
                <a:solidFill>
                  <a:srgbClr val="263066"/>
                </a:solidFill>
                <a:latin typeface="Poppins"/>
                <a:ea typeface="Times New Roman" panose="02020603050405020304" pitchFamily="18" charset="0"/>
                <a:cs typeface="Poppins"/>
              </a:rPr>
              <a:t>membership, identifying areas of need and trends from the South West network. </a:t>
            </a: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dirty="0">
                <a:solidFill>
                  <a:srgbClr val="263066"/>
                </a:solidFill>
                <a:effectLst/>
                <a:latin typeface="Poppins"/>
                <a:ea typeface="Times New Roman" panose="02020603050405020304" pitchFamily="18" charset="0"/>
                <a:cs typeface="Poppins"/>
              </a:rPr>
              <a:t>access the Sported Hub</a:t>
            </a:r>
            <a:r>
              <a:rPr lang="en-US" sz="1100" dirty="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Provide </a:t>
            </a:r>
            <a:r>
              <a:rPr lang="en-US" sz="1100" b="1" dirty="0">
                <a:solidFill>
                  <a:srgbClr val="263066"/>
                </a:solidFill>
                <a:effectLst/>
                <a:latin typeface="Poppins"/>
                <a:ea typeface="Times New Roman" panose="02020603050405020304" pitchFamily="18" charset="0"/>
                <a:cs typeface="Poppins"/>
              </a:rPr>
              <a:t>support to members on elements of capacity building </a:t>
            </a:r>
            <a:r>
              <a:rPr lang="en-US" sz="1100" dirty="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dirty="0">
                <a:solidFill>
                  <a:srgbClr val="263066"/>
                </a:solidFill>
                <a:effectLst/>
                <a:latin typeface="Poppins"/>
                <a:ea typeface="Times New Roman" panose="02020603050405020304" pitchFamily="18" charset="0"/>
                <a:cs typeface="Poppins"/>
              </a:rPr>
              <a:t>Support</a:t>
            </a:r>
            <a:r>
              <a:rPr lang="en-GB" sz="1100" dirty="0">
                <a:solidFill>
                  <a:srgbClr val="263066"/>
                </a:solidFill>
                <a:effectLst/>
                <a:latin typeface="Poppins"/>
                <a:ea typeface="Times New Roman" panose="02020603050405020304" pitchFamily="18" charset="0"/>
                <a:cs typeface="Poppins"/>
              </a:rPr>
              <a:t> Sported members with </a:t>
            </a:r>
            <a:r>
              <a:rPr lang="en-GB" sz="1100" b="1" dirty="0">
                <a:solidFill>
                  <a:srgbClr val="263066"/>
                </a:solidFill>
                <a:effectLst/>
                <a:latin typeface="Poppins"/>
                <a:ea typeface="Times New Roman" panose="02020603050405020304" pitchFamily="18" charset="0"/>
                <a:cs typeface="Poppins"/>
              </a:rPr>
              <a:t>completion of relevant monitoring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evaluation </a:t>
            </a:r>
            <a:r>
              <a:rPr lang="en-GB" sz="1100" dirty="0">
                <a:solidFill>
                  <a:srgbClr val="263066"/>
                </a:solidFill>
                <a:effectLst/>
                <a:latin typeface="Poppins"/>
                <a:ea typeface="Times New Roman" panose="02020603050405020304" pitchFamily="18" charset="0"/>
                <a:cs typeface="Poppins"/>
              </a:rPr>
              <a:t>in conjunction with the support they have received</a:t>
            </a:r>
            <a:r>
              <a:rPr lang="en-US" sz="1100" dirty="0">
                <a:effectLst/>
                <a:latin typeface="Poppins"/>
                <a:ea typeface="Times New Roman" panose="02020603050405020304" pitchFamily="18" charset="0"/>
                <a:cs typeface="Poppins"/>
              </a:rPr>
              <a:t>​.</a:t>
            </a:r>
            <a:endParaRPr lang="en-GB" sz="1100" dirty="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Work in partnership with </a:t>
            </a:r>
            <a:r>
              <a:rPr lang="en-GB" sz="1100" b="1" dirty="0">
                <a:solidFill>
                  <a:srgbClr val="263066"/>
                </a:solidFill>
                <a:effectLst/>
                <a:latin typeface="Poppins"/>
                <a:ea typeface="Times New Roman" panose="02020603050405020304" pitchFamily="18" charset="0"/>
                <a:cs typeface="Poppins"/>
              </a:rPr>
              <a:t>the rest of the Delivery Team </a:t>
            </a:r>
            <a:r>
              <a:rPr lang="en-GB" sz="1100" dirty="0">
                <a:solidFill>
                  <a:srgbClr val="263066"/>
                </a:solidFill>
                <a:effectLst/>
                <a:latin typeface="Poppins"/>
                <a:ea typeface="Times New Roman" panose="02020603050405020304" pitchFamily="18" charset="0"/>
                <a:cs typeface="Poppins"/>
              </a:rPr>
              <a:t>to share </a:t>
            </a:r>
            <a:r>
              <a:rPr lang="en-GB" sz="1100" b="1" dirty="0">
                <a:solidFill>
                  <a:srgbClr val="263066"/>
                </a:solidFill>
                <a:effectLst/>
                <a:latin typeface="Poppins"/>
                <a:ea typeface="Times New Roman" panose="02020603050405020304" pitchFamily="18" charset="0"/>
                <a:cs typeface="Poppins"/>
              </a:rPr>
              <a:t>best practice</a:t>
            </a:r>
            <a:r>
              <a:rPr lang="en-GB" sz="1100" dirty="0">
                <a:solidFill>
                  <a:srgbClr val="263066"/>
                </a:solidFill>
                <a:effectLst/>
                <a:latin typeface="Poppins"/>
                <a:ea typeface="Times New Roman" panose="02020603050405020304" pitchFamily="18" charset="0"/>
                <a:cs typeface="Poppins"/>
              </a:rPr>
              <a:t> and implement </a:t>
            </a:r>
            <a:r>
              <a:rPr lang="en-GB" sz="1100" b="1" dirty="0">
                <a:solidFill>
                  <a:srgbClr val="263066"/>
                </a:solidFill>
                <a:effectLst/>
                <a:latin typeface="Poppins"/>
                <a:ea typeface="Times New Roman" panose="02020603050405020304" pitchFamily="18" charset="0"/>
                <a:cs typeface="Poppins"/>
              </a:rPr>
              <a:t>partnership ideas/opportunities </a:t>
            </a:r>
            <a:r>
              <a:rPr lang="en-GB" sz="1100" dirty="0">
                <a:solidFill>
                  <a:srgbClr val="263066"/>
                </a:solidFill>
                <a:effectLst/>
                <a:latin typeface="Poppins"/>
                <a:ea typeface="Times New Roman" panose="02020603050405020304" pitchFamily="18" charset="0"/>
                <a:cs typeface="Poppins"/>
              </a:rPr>
              <a:t>where appropriate</a:t>
            </a:r>
            <a:r>
              <a:rPr lang="en-GB" sz="1100" dirty="0">
                <a:effectLst/>
                <a:latin typeface="Poppins"/>
                <a:ea typeface="Times New Roman" panose="02020603050405020304" pitchFamily="18" charset="0"/>
                <a:cs typeface="Poppins"/>
              </a:rPr>
              <a:t>​</a:t>
            </a:r>
            <a:endParaRPr lang="en-GB" sz="1100" dirty="0">
              <a:latin typeface="Poppins"/>
              <a:ea typeface="MS Mincho" panose="02020609040205080304" pitchFamily="49" charset="-128"/>
              <a:cs typeface="Poppins"/>
            </a:endParaRPr>
          </a:p>
          <a:p>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dirty="0">
                <a:solidFill>
                  <a:srgbClr val="1B8FD0"/>
                </a:solidFill>
                <a:effectLst/>
                <a:latin typeface="Poppins"/>
                <a:ea typeface="Times New Roman" panose="02020603050405020304" pitchFamily="18" charset="0"/>
                <a:cs typeface="Poppins"/>
              </a:rPr>
              <a:t>Delivery and Projects</a:t>
            </a:r>
          </a:p>
          <a:p>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To </a:t>
            </a:r>
            <a:r>
              <a:rPr lang="en-GB" sz="1100" b="1" dirty="0">
                <a:solidFill>
                  <a:srgbClr val="263066"/>
                </a:solidFill>
                <a:latin typeface="Poppins"/>
                <a:cs typeface="Poppins"/>
              </a:rPr>
              <a:t>support the delivery of current and future member projects </a:t>
            </a:r>
            <a:r>
              <a:rPr lang="en-GB" sz="1100" dirty="0">
                <a:solidFill>
                  <a:srgbClr val="263066"/>
                </a:solidFill>
                <a:latin typeface="Poppins"/>
                <a:cs typeface="Poppins"/>
              </a:rPr>
              <a:t>within the Region, including the development and delivery of necessary support, and the deployment of volunteer consultants where necessary. </a:t>
            </a: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dirty="0">
                <a:solidFill>
                  <a:srgbClr val="263066"/>
                </a:solidFill>
                <a:latin typeface="Poppins"/>
                <a:cs typeface="Poppins"/>
              </a:rPr>
              <a:t>Support the development of new project ideas </a:t>
            </a:r>
            <a:r>
              <a:rPr lang="en-GB" sz="1100" dirty="0">
                <a:solidFill>
                  <a:srgbClr val="263066"/>
                </a:solidFill>
                <a:latin typeface="Poppins"/>
                <a:cs typeface="Poppins"/>
              </a:rPr>
              <a:t>within South West, identifying areas of member need or areas of focus.</a:t>
            </a:r>
          </a:p>
          <a:p>
            <a:pPr marL="171450" indent="-171450">
              <a:buFont typeface="Arial" panose="020B0604020202020204" pitchFamily="34" charset="0"/>
              <a:buChar char="•"/>
            </a:pP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Maintain accurate project administration, including project measurement, evaluation and feedback as required to achieve agreed project outcomes. </a:t>
            </a:r>
            <a:endParaRPr lang="en-GB" sz="1100" dirty="0">
              <a:solidFill>
                <a:srgbClr val="263066"/>
              </a:solidFill>
              <a:latin typeface="Poppins" panose="00000500000000000000" pitchFamily="2" charset="0"/>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76225" y="220097"/>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YMNH3RYZFAQR-1-499982</_dlc_DocId>
    <_dlc_DocIdUrl xmlns="64728f66-149a-48ba-ac6b-50203a2b2067">
      <Url>https://sportedfoundation225.sharepoint.com/sites/General/_layouts/15/DocIdRedir.aspx?ID=YMNH3RYZFAQR-1-499982</Url>
      <Description>YMNH3RYZFAQR-1-499982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64A3FA-16AD-4CFD-8F5A-02BC9D1E96B0}">
  <ds:schemaRefs>
    <ds:schemaRef ds:uri="http://schemas.microsoft.com/sharepoint/events"/>
  </ds:schemaRefs>
</ds:datastoreItem>
</file>

<file path=customXml/itemProps2.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8429123-D2ED-4487-9A81-CE7202FC0E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2397</Words>
  <Application>Microsoft Office PowerPoint</Application>
  <PresentationFormat>Widescreen</PresentationFormat>
  <Paragraphs>238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Poppins</vt:lpstr>
      <vt:lpstr>Poppins </vt:lpstr>
      <vt:lpstr>Poppins SemiBold</vt:lpstr>
      <vt:lpstr>Symbol</vt:lpstr>
      <vt:lpstr>Times New Roman</vt:lpstr>
      <vt:lpstr>Office Theme</vt:lpstr>
      <vt:lpstr>South West Regional Delivery Officer – (Part-Time)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lastModifiedBy>Vaibhavi Patel</cp:lastModifiedBy>
  <cp:revision>5</cp:revision>
  <cp:lastPrinted>2024-03-21T08:06:04Z</cp:lastPrinted>
  <dcterms:created xsi:type="dcterms:W3CDTF">2020-05-03T21:26:44Z</dcterms:created>
  <dcterms:modified xsi:type="dcterms:W3CDTF">2024-04-03T17:07:32Z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_dlc_DocIdItemGuid">
    <vt:lpwstr>91c1e556-de65-4527-a447-3263274b0736</vt:lpwstr>
  </property>
  <property fmtid="{D5CDD505-2E9C-101B-9397-08002B2CF9AE}" pid="7" name="MediaServiceImageTags">
    <vt:lpwstr/>
  </property>
  <property fmtid="{D5CDD505-2E9C-101B-9397-08002B2CF9AE}" pid="8" name="Order">
    <vt:r8>31513200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