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0"/>
  </p:notesMasterIdLst>
  <p:sldIdLst>
    <p:sldId id="278" r:id="rId6"/>
    <p:sldId id="288" r:id="rId7"/>
    <p:sldId id="257" r:id="rId8"/>
    <p:sldId id="268" r:id="rId9"/>
    <p:sldId id="296" r:id="rId10"/>
    <p:sldId id="260" r:id="rId11"/>
    <p:sldId id="294" r:id="rId12"/>
    <p:sldId id="289" r:id="rId13"/>
    <p:sldId id="291" r:id="rId14"/>
    <p:sldId id="290" r:id="rId15"/>
    <p:sldId id="279" r:id="rId16"/>
    <p:sldId id="293" r:id="rId17"/>
    <p:sldId id="292" r:id="rId18"/>
    <p:sldId id="284" r:id="rId19"/>
  </p:sldIdLst>
  <p:sldSz cx="12192000" cy="6858000"/>
  <p:notesSz cx="936942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24D025-97C2-364C-8703-C70D0F3D9F3E}" name="Helen Clayton" initials="HC" userId="S::H.Clayton@sported.org.uk::97cab847-4514-42a4-b668-3d5515e8770a" providerId="AD"/>
  <p188:author id="{C67FC731-FA91-50AD-33F2-2D667FB68329}" name="Gil Robertson" initials="GR" userId="S::g.robertson@sported.org.uk::696e6b15-bb14-4316-bfaf-d6873583303e" providerId="AD"/>
  <p188:author id="{575F9B3F-0D38-E8C7-D9A5-38A91A90D1D6}" name="Kathryn James" initials="KJ" userId="Kathryn James" providerId="None"/>
  <p188:author id="{B7BC6C57-DA42-7973-D217-7AEE2A68E807}" name="Rehana Koser" initials="RK" userId="S::r.koser@sported.org.uk::f10c09b3-0310-4b00-9c1c-6404133f9f00" providerId="AD"/>
  <p188:author id="{A0C7849D-A8DC-14BA-4E04-1445B6991973}" name="Chris Sawyer" initials="CS" userId="S::c.sawyer@sported.org.uk::aa2f0634-a25a-436c-a859-9ec8acbdbc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066"/>
    <a:srgbClr val="1B8FD0"/>
    <a:srgbClr val="0455BF"/>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bhavi Patel" userId="d396da5d-b818-4e0f-b6d5-92bb18e7567a" providerId="ADAL" clId="{FE59A5B2-AA90-44A3-9387-BED51493A64A}"/>
    <pc:docChg chg="modSld">
      <pc:chgData name="Vaibhavi Patel" userId="d396da5d-b818-4e0f-b6d5-92bb18e7567a" providerId="ADAL" clId="{FE59A5B2-AA90-44A3-9387-BED51493A64A}" dt="2024-04-03T17:07:51.023" v="110"/>
      <pc:docMkLst>
        <pc:docMk/>
      </pc:docMkLst>
      <pc:sldChg chg="modSp mod">
        <pc:chgData name="Vaibhavi Patel" userId="d396da5d-b818-4e0f-b6d5-92bb18e7567a" providerId="ADAL" clId="{FE59A5B2-AA90-44A3-9387-BED51493A64A}" dt="2024-04-02T12:19:33.338" v="7" actId="20577"/>
        <pc:sldMkLst>
          <pc:docMk/>
          <pc:sldMk cId="2670842831" sldId="278"/>
        </pc:sldMkLst>
        <pc:spChg chg="mod">
          <ac:chgData name="Vaibhavi Patel" userId="d396da5d-b818-4e0f-b6d5-92bb18e7567a" providerId="ADAL" clId="{FE59A5B2-AA90-44A3-9387-BED51493A64A}" dt="2024-04-02T12:19:33.338" v="7" actId="20577"/>
          <ac:spMkLst>
            <pc:docMk/>
            <pc:sldMk cId="2670842831" sldId="278"/>
            <ac:spMk id="7" creationId="{74644EE3-4256-4F9E-B812-E6B7B5E4D018}"/>
          </ac:spMkLst>
        </pc:spChg>
      </pc:sldChg>
      <pc:sldChg chg="modSp mod">
        <pc:chgData name="Vaibhavi Patel" userId="d396da5d-b818-4e0f-b6d5-92bb18e7567a" providerId="ADAL" clId="{FE59A5B2-AA90-44A3-9387-BED51493A64A}" dt="2024-04-03T16:52:23.374" v="109" actId="20577"/>
        <pc:sldMkLst>
          <pc:docMk/>
          <pc:sldMk cId="1863343009" sldId="284"/>
        </pc:sldMkLst>
        <pc:spChg chg="mod">
          <ac:chgData name="Vaibhavi Patel" userId="d396da5d-b818-4e0f-b6d5-92bb18e7567a" providerId="ADAL" clId="{FE59A5B2-AA90-44A3-9387-BED51493A64A}" dt="2024-04-03T16:52:23.374" v="109" actId="20577"/>
          <ac:spMkLst>
            <pc:docMk/>
            <pc:sldMk cId="1863343009" sldId="284"/>
            <ac:spMk id="3" creationId="{C2B8C6D1-9246-435E-9658-3E40D9D89291}"/>
          </ac:spMkLst>
        </pc:spChg>
        <pc:spChg chg="mod">
          <ac:chgData name="Vaibhavi Patel" userId="d396da5d-b818-4e0f-b6d5-92bb18e7567a" providerId="ADAL" clId="{FE59A5B2-AA90-44A3-9387-BED51493A64A}" dt="2024-04-02T15:15:28.992" v="74" actId="20577"/>
          <ac:spMkLst>
            <pc:docMk/>
            <pc:sldMk cId="1863343009" sldId="284"/>
            <ac:spMk id="6" creationId="{F192C600-B414-1B2E-F0D0-06C18E40190C}"/>
          </ac:spMkLst>
        </pc:spChg>
      </pc:sldChg>
      <pc:sldChg chg="modSp mod">
        <pc:chgData name="Vaibhavi Patel" userId="d396da5d-b818-4e0f-b6d5-92bb18e7567a" providerId="ADAL" clId="{FE59A5B2-AA90-44A3-9387-BED51493A64A}" dt="2024-04-03T17:07:51.023" v="110"/>
        <pc:sldMkLst>
          <pc:docMk/>
          <pc:sldMk cId="3974741297" sldId="289"/>
        </pc:sldMkLst>
        <pc:spChg chg="mod">
          <ac:chgData name="Vaibhavi Patel" userId="d396da5d-b818-4e0f-b6d5-92bb18e7567a" providerId="ADAL" clId="{FE59A5B2-AA90-44A3-9387-BED51493A64A}" dt="2024-04-02T13:03:14.224" v="8" actId="13926"/>
          <ac:spMkLst>
            <pc:docMk/>
            <pc:sldMk cId="3974741297" sldId="289"/>
            <ac:spMk id="2" creationId="{817BFF73-9EBC-4FC7-A90C-9B1747C77C7F}"/>
          </ac:spMkLst>
        </pc:spChg>
        <pc:spChg chg="mod">
          <ac:chgData name="Vaibhavi Patel" userId="d396da5d-b818-4e0f-b6d5-92bb18e7567a" providerId="ADAL" clId="{FE59A5B2-AA90-44A3-9387-BED51493A64A}" dt="2024-04-03T16:51:22.431" v="79" actId="13926"/>
          <ac:spMkLst>
            <pc:docMk/>
            <pc:sldMk cId="3974741297" sldId="289"/>
            <ac:spMk id="3" creationId="{3FE60C36-E250-4312-A0C2-8E9D100E24FC}"/>
          </ac:spMkLst>
        </pc:spChg>
        <pc:spChg chg="mod">
          <ac:chgData name="Vaibhavi Patel" userId="d396da5d-b818-4e0f-b6d5-92bb18e7567a" providerId="ADAL" clId="{FE59A5B2-AA90-44A3-9387-BED51493A64A}" dt="2024-04-03T17:07:51.023" v="110"/>
          <ac:spMkLst>
            <pc:docMk/>
            <pc:sldMk cId="3974741297" sldId="289"/>
            <ac:spMk id="11" creationId="{02C3D475-7A96-4198-8D8D-9A62238C4479}"/>
          </ac:spMkLst>
        </pc:spChg>
      </pc:sldChg>
      <pc:sldChg chg="modSp mod">
        <pc:chgData name="Vaibhavi Patel" userId="d396da5d-b818-4e0f-b6d5-92bb18e7567a" providerId="ADAL" clId="{FE59A5B2-AA90-44A3-9387-BED51493A64A}" dt="2024-04-02T13:03:43.119" v="15" actId="13926"/>
        <pc:sldMkLst>
          <pc:docMk/>
          <pc:sldMk cId="3007100296" sldId="290"/>
        </pc:sldMkLst>
        <pc:spChg chg="mod">
          <ac:chgData name="Vaibhavi Patel" userId="d396da5d-b818-4e0f-b6d5-92bb18e7567a" providerId="ADAL" clId="{FE59A5B2-AA90-44A3-9387-BED51493A64A}" dt="2024-04-02T13:03:43.119" v="15" actId="13926"/>
          <ac:spMkLst>
            <pc:docMk/>
            <pc:sldMk cId="3007100296" sldId="290"/>
            <ac:spMk id="7" creationId="{710CF192-5352-3F9F-EF63-45E3C0DE51CF}"/>
          </ac:spMkLst>
        </pc:spChg>
      </pc:sldChg>
      <pc:sldChg chg="modSp mod">
        <pc:chgData name="Vaibhavi Patel" userId="d396da5d-b818-4e0f-b6d5-92bb18e7567a" providerId="ADAL" clId="{FE59A5B2-AA90-44A3-9387-BED51493A64A}" dt="2024-04-02T13:03:37.294" v="14" actId="13926"/>
        <pc:sldMkLst>
          <pc:docMk/>
          <pc:sldMk cId="2655804836" sldId="291"/>
        </pc:sldMkLst>
        <pc:spChg chg="mod">
          <ac:chgData name="Vaibhavi Patel" userId="d396da5d-b818-4e0f-b6d5-92bb18e7567a" providerId="ADAL" clId="{FE59A5B2-AA90-44A3-9387-BED51493A64A}" dt="2024-04-02T13:03:37.294" v="14" actId="13926"/>
          <ac:spMkLst>
            <pc:docMk/>
            <pc:sldMk cId="2655804836" sldId="291"/>
            <ac:spMk id="2" creationId="{817BFF73-9EBC-4FC7-A90C-9B1747C77C7F}"/>
          </ac:spMkLst>
        </pc:spChg>
      </pc:sldChg>
      <pc:sldChg chg="modSp mod">
        <pc:chgData name="Vaibhavi Patel" userId="d396da5d-b818-4e0f-b6d5-92bb18e7567a" providerId="ADAL" clId="{FE59A5B2-AA90-44A3-9387-BED51493A64A}" dt="2024-04-03T16:52:04.648" v="93" actId="20577"/>
        <pc:sldMkLst>
          <pc:docMk/>
          <pc:sldMk cId="1797163301" sldId="293"/>
        </pc:sldMkLst>
        <pc:spChg chg="mod">
          <ac:chgData name="Vaibhavi Patel" userId="d396da5d-b818-4e0f-b6d5-92bb18e7567a" providerId="ADAL" clId="{FE59A5B2-AA90-44A3-9387-BED51493A64A}" dt="2024-04-03T16:52:04.648" v="93" actId="20577"/>
          <ac:spMkLst>
            <pc:docMk/>
            <pc:sldMk cId="1797163301" sldId="293"/>
            <ac:spMk id="3" creationId="{07989DE7-19F1-4847-937F-4BB329F3108A}"/>
          </ac:spMkLst>
        </pc:spChg>
        <pc:spChg chg="mod">
          <ac:chgData name="Vaibhavi Patel" userId="d396da5d-b818-4e0f-b6d5-92bb18e7567a" providerId="ADAL" clId="{FE59A5B2-AA90-44A3-9387-BED51493A64A}" dt="2024-04-03T16:51:51.321" v="86" actId="20577"/>
          <ac:spMkLst>
            <pc:docMk/>
            <pc:sldMk cId="1797163301" sldId="293"/>
            <ac:spMk id="7" creationId="{7A155D76-BB80-44BE-F40D-20F8367637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549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306901" y="0"/>
            <a:ext cx="4060084" cy="355492"/>
          </a:xfrm>
          <a:prstGeom prst="rect">
            <a:avLst/>
          </a:prstGeom>
        </p:spPr>
        <p:txBody>
          <a:bodyPr vert="horz" lIns="91440" tIns="45720" rIns="91440" bIns="45720" rtlCol="0"/>
          <a:lstStyle>
            <a:lvl1pPr algn="r">
              <a:defRPr sz="1200"/>
            </a:lvl1pPr>
          </a:lstStyle>
          <a:p>
            <a:fld id="{5C42BB82-D729-4646-9495-BEFF4D7B1998}" type="datetimeFigureOut">
              <a:rPr lang="en-GB" smtClean="0"/>
              <a:t>03/04/2024</a:t>
            </a:fld>
            <a:endParaRPr lang="en-GB"/>
          </a:p>
        </p:txBody>
      </p:sp>
      <p:sp>
        <p:nvSpPr>
          <p:cNvPr id="4" name="Slide Image Placeholder 3"/>
          <p:cNvSpPr>
            <a:spLocks noGrp="1" noRot="1" noChangeAspect="1"/>
          </p:cNvSpPr>
          <p:nvPr>
            <p:ph type="sldImg" idx="2"/>
          </p:nvPr>
        </p:nvSpPr>
        <p:spPr>
          <a:xfrm>
            <a:off x="2562225" y="884238"/>
            <a:ext cx="4244975" cy="23891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36943" y="3405843"/>
            <a:ext cx="7495540" cy="27865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21584"/>
            <a:ext cx="4060084" cy="355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306901" y="6721584"/>
            <a:ext cx="4060084" cy="355491"/>
          </a:xfrm>
          <a:prstGeom prst="rect">
            <a:avLst/>
          </a:prstGeom>
        </p:spPr>
        <p:txBody>
          <a:bodyPr vert="horz" lIns="91440" tIns="45720" rIns="91440" bIns="45720" rtlCol="0" anchor="b"/>
          <a:lstStyle>
            <a:lvl1pPr algn="r">
              <a:defRPr sz="1200"/>
            </a:lvl1pPr>
          </a:lstStyle>
          <a:p>
            <a:fld id="{918B8ED1-E3EF-49AB-8000-9AE87B472F58}" type="slidenum">
              <a:rPr lang="en-GB" smtClean="0"/>
              <a:t>‹#›</a:t>
            </a:fld>
            <a:endParaRPr lang="en-GB"/>
          </a:p>
        </p:txBody>
      </p:sp>
    </p:spTree>
    <p:extLst>
      <p:ext uri="{BB962C8B-B14F-4D97-AF65-F5344CB8AC3E}">
        <p14:creationId xmlns:p14="http://schemas.microsoft.com/office/powerpoint/2010/main" val="315633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7</a:t>
            </a:fld>
            <a:endParaRPr lang="en-GB"/>
          </a:p>
        </p:txBody>
      </p:sp>
    </p:spTree>
    <p:extLst>
      <p:ext uri="{BB962C8B-B14F-4D97-AF65-F5344CB8AC3E}">
        <p14:creationId xmlns:p14="http://schemas.microsoft.com/office/powerpoint/2010/main" val="95720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B8ED1-E3EF-49AB-8000-9AE87B472F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56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14</a:t>
            </a:fld>
            <a:endParaRPr lang="en-GB"/>
          </a:p>
        </p:txBody>
      </p:sp>
    </p:spTree>
    <p:extLst>
      <p:ext uri="{BB962C8B-B14F-4D97-AF65-F5344CB8AC3E}">
        <p14:creationId xmlns:p14="http://schemas.microsoft.com/office/powerpoint/2010/main" val="333312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sz="half" idx="2"/>
          </p:nvPr>
        </p:nvSpPr>
        <p:spPr>
          <a:xfrm>
            <a:off x="647899" y="2122205"/>
            <a:ext cx="2894329" cy="3764915"/>
          </a:xfrm>
          <a:prstGeom prst="rect">
            <a:avLst/>
          </a:prstGeom>
        </p:spPr>
        <p:txBody>
          <a:bodyPr wrap="square" lIns="0" tIns="0" rIns="0" bIns="0">
            <a:spAutoFit/>
          </a:bodyPr>
          <a:lstStyle>
            <a:lvl1pPr>
              <a:defRPr sz="1800" b="1" i="0">
                <a:solidFill>
                  <a:schemeClr val="bg1"/>
                </a:solidFill>
                <a:latin typeface="Poppins"/>
                <a:cs typeface="Poppins"/>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888815" y="4135319"/>
            <a:ext cx="2301330" cy="272268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567563" y="0"/>
            <a:ext cx="5625630" cy="4153697"/>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3376916"/>
            <a:ext cx="9122838" cy="3509987"/>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10515600" y="5761305"/>
            <a:ext cx="1310398" cy="616635"/>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0" name="object 3">
            <a:extLst>
              <a:ext uri="{FF2B5EF4-FFF2-40B4-BE49-F238E27FC236}">
                <a16:creationId xmlns:a16="http://schemas.microsoft.com/office/drawing/2014/main" id="{AA617221-9764-274C-834D-0E5243C530B8}"/>
              </a:ext>
            </a:extLst>
          </p:cNvPr>
          <p:cNvSpPr/>
          <p:nvPr userDrawn="1"/>
        </p:nvSpPr>
        <p:spPr>
          <a:xfrm>
            <a:off x="0" y="914400"/>
            <a:ext cx="4953000" cy="126102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0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83809" y="2886800"/>
            <a:ext cx="2430731" cy="1002029"/>
          </a:xfrm>
          <a:prstGeom prst="rect">
            <a:avLst/>
          </a:prstGeom>
        </p:spPr>
        <p:txBody>
          <a:bodyPr wrap="square" lIns="0" tIns="0" rIns="0" bIns="0">
            <a:spAutoFit/>
          </a:bodyPr>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surveymonkey.com/r/69L2GNX" TargetMode="External"/><Relationship Id="rId4" Type="http://schemas.openxmlformats.org/officeDocument/2006/relationships/hyperlink" Target="https://sported.org.uk/care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ported.org.uk/"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hyperlink" Target="https://sported.org.uk/wp-content/uploads/2021/05/External-Version-2021-25-Strategy-PDF.pdf"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3193" cy="6858000"/>
          </a:xfrm>
          <a:prstGeom prst="rect">
            <a:avLst/>
          </a:prstGeom>
          <a:blipFill>
            <a:blip r:embed="rId2" cstate="print"/>
            <a:stretch>
              <a:fillRect/>
            </a:stretch>
          </a:blipFill>
        </p:spPr>
        <p:txBody>
          <a:bodyPr wrap="square" lIns="0" tIns="0" rIns="0" bIns="0" rtlCol="0"/>
          <a:lstStyle/>
          <a:p>
            <a:endParaRPr lang="en-US"/>
          </a:p>
        </p:txBody>
      </p:sp>
      <p:sp>
        <p:nvSpPr>
          <p:cNvPr id="3" name="object 3"/>
          <p:cNvSpPr/>
          <p:nvPr/>
        </p:nvSpPr>
        <p:spPr>
          <a:xfrm>
            <a:off x="10336248" y="5668062"/>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01899" y="5623689"/>
            <a:ext cx="2582839" cy="289823"/>
          </a:xfrm>
          <a:prstGeom prst="rect">
            <a:avLst/>
          </a:prstGeom>
        </p:spPr>
        <p:txBody>
          <a:bodyPr vert="horz" wrap="square" lIns="0" tIns="12700" rIns="0" bIns="0" rtlCol="0" anchor="t">
            <a:spAutoFit/>
          </a:bodyPr>
          <a:lstStyle/>
          <a:p>
            <a:pPr marL="12700">
              <a:lnSpc>
                <a:spcPct val="100000"/>
              </a:lnSpc>
              <a:spcBef>
                <a:spcPts val="100"/>
              </a:spcBef>
            </a:pPr>
            <a:endParaRPr lang="en-GB" sz="1800">
              <a:solidFill>
                <a:srgbClr val="FFFFFF"/>
              </a:solidFill>
              <a:latin typeface="Poppins"/>
              <a:cs typeface="Poppins"/>
            </a:endParaRPr>
          </a:p>
        </p:txBody>
      </p:sp>
      <p:sp>
        <p:nvSpPr>
          <p:cNvPr id="7" name="Title 6">
            <a:extLst>
              <a:ext uri="{FF2B5EF4-FFF2-40B4-BE49-F238E27FC236}">
                <a16:creationId xmlns:a16="http://schemas.microsoft.com/office/drawing/2014/main" id="{74644EE3-4256-4F9E-B812-E6B7B5E4D018}"/>
              </a:ext>
            </a:extLst>
          </p:cNvPr>
          <p:cNvSpPr>
            <a:spLocks noGrp="1"/>
          </p:cNvSpPr>
          <p:nvPr>
            <p:ph type="title"/>
          </p:nvPr>
        </p:nvSpPr>
        <p:spPr>
          <a:xfrm>
            <a:off x="2413000" y="1828562"/>
            <a:ext cx="7366000" cy="2523768"/>
          </a:xfrm>
        </p:spPr>
        <p:txBody>
          <a:bodyPr wrap="square" lIns="0" tIns="0" rIns="0" bIns="0" anchor="t">
            <a:spAutoFit/>
          </a:bodyPr>
          <a:lstStyle/>
          <a:p>
            <a:r>
              <a:rPr lang="en-US" sz="4400" b="0" dirty="0">
                <a:latin typeface="Poppins SemiBold"/>
                <a:cs typeface="Poppins SemiBold"/>
              </a:rPr>
              <a:t>Yorkshire &amp; the Humber</a:t>
            </a:r>
            <a:br>
              <a:rPr lang="en-US" sz="4400" b="0" dirty="0">
                <a:latin typeface="Poppins SemiBold"/>
                <a:cs typeface="Poppins SemiBold"/>
              </a:rPr>
            </a:br>
            <a:r>
              <a:rPr lang="en-US" sz="4400" b="0" dirty="0">
                <a:latin typeface="Poppins SemiBold"/>
                <a:cs typeface="Poppins SemiBold"/>
              </a:rPr>
              <a:t>Regional Delivery Officer – (Part-Time)</a:t>
            </a:r>
            <a:br>
              <a:rPr lang="en-US" dirty="0"/>
            </a:br>
            <a:r>
              <a:rPr lang="en-US" sz="3200" b="0" dirty="0">
                <a:solidFill>
                  <a:srgbClr val="FFED00"/>
                </a:solidFill>
              </a:rPr>
              <a:t>April 2024</a:t>
            </a:r>
            <a:endParaRPr lang="en-GB" b="0" dirty="0">
              <a:solidFill>
                <a:srgbClr val="FFED00"/>
              </a:solidFill>
            </a:endParaRPr>
          </a:p>
        </p:txBody>
      </p:sp>
    </p:spTree>
    <p:extLst>
      <p:ext uri="{BB962C8B-B14F-4D97-AF65-F5344CB8AC3E}">
        <p14:creationId xmlns:p14="http://schemas.microsoft.com/office/powerpoint/2010/main" val="267084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268586" y="248672"/>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
        <p:nvSpPr>
          <p:cNvPr id="7" name="TextBox 6">
            <a:extLst>
              <a:ext uri="{FF2B5EF4-FFF2-40B4-BE49-F238E27FC236}">
                <a16:creationId xmlns:a16="http://schemas.microsoft.com/office/drawing/2014/main" id="{710CF192-5352-3F9F-EF63-45E3C0DE51CF}"/>
              </a:ext>
            </a:extLst>
          </p:cNvPr>
          <p:cNvSpPr txBox="1"/>
          <p:nvPr/>
        </p:nvSpPr>
        <p:spPr>
          <a:xfrm>
            <a:off x="268586" y="1508876"/>
            <a:ext cx="10008889" cy="4092531"/>
          </a:xfrm>
          <a:prstGeom prst="rect">
            <a:avLst/>
          </a:prstGeom>
          <a:solidFill>
            <a:schemeClr val="bg1"/>
          </a:solidFill>
        </p:spPr>
        <p:txBody>
          <a:bodyPr wrap="square" lIns="91440" tIns="45720" rIns="91440" bIns="45720" anchor="t">
            <a:spAutoFit/>
          </a:bodyPr>
          <a:lstStyle/>
          <a:p>
            <a:pPr>
              <a:spcAft>
                <a:spcPts val="1000"/>
              </a:spcAft>
            </a:pPr>
            <a:r>
              <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rPr>
              <a:t>Volunteer Engagement </a:t>
            </a:r>
            <a:endParaRPr lang="en-GB" sz="1100" b="1" u="sng" dirty="0">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Yorkshire &amp; the Humber Regional Manager deploy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the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team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to support member groups.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latin typeface="Poppins" panose="00000500000000000000" pitchFamily="2" charset="0"/>
                <a:ea typeface="Times New Roman" panose="02020603050405020304" pitchFamily="18" charset="0"/>
                <a:cs typeface="Poppins" panose="00000500000000000000" pitchFamily="2" charset="0"/>
              </a:rPr>
              <a:t>Support the recruitment of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in line with the specific requirements for the region and in line with organisational priorities.</a:t>
            </a:r>
          </a:p>
          <a:p>
            <a:pPr marL="342900" lvl="0" indent="-342900" fontAlgn="base">
              <a:buFont typeface="Symbol" panose="05050102010706020507" pitchFamily="18" charset="2"/>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Volunteer Services Team to ensure all necessary volunteer processes, including documentation, capturing impact of support are adhered to.</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delivery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of the Sported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programme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delivering regional networking events, facilitate and support the development of volunteers.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endParaRPr lang="en-GB" sz="1100"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endPar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r>
              <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rPr>
              <a:t>General Administration (and other responsibilities):</a:t>
            </a:r>
            <a:endParaRPr lang="en-GB" sz="1100" b="1" u="sng" dirty="0">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Regional Manager </a:t>
            </a:r>
            <a:r>
              <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rPr>
              <a:t>in the administration of Sported operations across the region.</a:t>
            </a:r>
          </a:p>
          <a:p>
            <a:pPr marL="342900" lvl="0" indent="-342900" fontAlgn="base">
              <a:buFont typeface="Symbol" panose="05050102010706020507" pitchFamily="18" charset="2"/>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Ensure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data on your regions’  members and volunteers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is kept accurate and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up to date</a:t>
            </a:r>
            <a:r>
              <a:rPr lang="en-GB" sz="1100" dirty="0">
                <a:effectLst/>
                <a:latin typeface="Poppins" panose="00000500000000000000" pitchFamily="2" charset="0"/>
                <a:ea typeface="Times New Roman" panose="02020603050405020304" pitchFamily="18" charset="0"/>
                <a:cs typeface="Poppins" panose="00000500000000000000" pitchFamily="2" charset="0"/>
              </a:rPr>
              <a:t>​</a:t>
            </a:r>
          </a:p>
          <a:p>
            <a:pPr marL="342900" lvl="0" indent="-342900" fontAlgn="base">
              <a:buFont typeface="Symbol" panose="05050102010706020507" pitchFamily="18" charset="2"/>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General involvement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with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other Sported events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as required such as national  team meetings (approx. one every 3 months).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171450" indent="-171450">
              <a:lnSpc>
                <a:spcPct val="150000"/>
              </a:lnSpc>
              <a:buFont typeface="Arial" panose="020B0604020202020204" pitchFamily="34" charset="0"/>
              <a:buChar char="•"/>
            </a:pPr>
            <a:endParaRPr lang="en-GB" sz="1100" dirty="0">
              <a:solidFill>
                <a:srgbClr val="263066"/>
              </a:solidFill>
              <a:latin typeface="Poppins"/>
              <a:cs typeface="Poppins"/>
            </a:endParaRPr>
          </a:p>
        </p:txBody>
      </p:sp>
    </p:spTree>
    <p:extLst>
      <p:ext uri="{BB962C8B-B14F-4D97-AF65-F5344CB8AC3E}">
        <p14:creationId xmlns:p14="http://schemas.microsoft.com/office/powerpoint/2010/main" val="300710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EA4181EB-8E00-4259-A91C-4E34852C0D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7" y="0"/>
            <a:ext cx="12192000" cy="6858000"/>
          </a:xfrm>
          <a:prstGeom prst="rect">
            <a:avLst/>
          </a:prstGeom>
        </p:spPr>
      </p:pic>
      <p:sp>
        <p:nvSpPr>
          <p:cNvPr id="6" name="object 5">
            <a:extLst>
              <a:ext uri="{FF2B5EF4-FFF2-40B4-BE49-F238E27FC236}">
                <a16:creationId xmlns:a16="http://schemas.microsoft.com/office/drawing/2014/main" id="{7D07FA65-ACA5-4753-96D3-3128AE20275B}"/>
              </a:ext>
            </a:extLst>
          </p:cNvPr>
          <p:cNvSpPr/>
          <p:nvPr/>
        </p:nvSpPr>
        <p:spPr>
          <a:xfrm>
            <a:off x="4151708" y="2836688"/>
            <a:ext cx="3899626" cy="1180613"/>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FFED00"/>
          </a:solidFill>
        </p:spPr>
        <p:txBody>
          <a:bodyPr wrap="square" lIns="0" tIns="0" rIns="0" bIns="0" rtlCol="0"/>
          <a:lstStyle/>
          <a:p>
            <a:endParaRPr/>
          </a:p>
        </p:txBody>
      </p:sp>
      <p:sp>
        <p:nvSpPr>
          <p:cNvPr id="10" name="object 6">
            <a:extLst>
              <a:ext uri="{FF2B5EF4-FFF2-40B4-BE49-F238E27FC236}">
                <a16:creationId xmlns:a16="http://schemas.microsoft.com/office/drawing/2014/main" id="{F31C4FD5-4487-4F27-ABDB-771C1A2D5626}"/>
              </a:ext>
            </a:extLst>
          </p:cNvPr>
          <p:cNvSpPr txBox="1">
            <a:spLocks/>
          </p:cNvSpPr>
          <p:nvPr/>
        </p:nvSpPr>
        <p:spPr>
          <a:xfrm>
            <a:off x="4311564" y="2925035"/>
            <a:ext cx="3447392" cy="1459502"/>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nSpc>
                <a:spcPts val="3500"/>
              </a:lnSpc>
              <a:spcBef>
                <a:spcPts val="790"/>
              </a:spcBef>
            </a:pPr>
            <a:r>
              <a:rPr lang="en-GB" kern="0" spc="20">
                <a:solidFill>
                  <a:srgbClr val="0455BF"/>
                </a:solidFill>
              </a:rPr>
              <a:t>Person specification</a:t>
            </a:r>
            <a:r>
              <a:rPr lang="en-GB" kern="0" spc="20"/>
              <a:t>  </a:t>
            </a:r>
            <a:br>
              <a:rPr lang="en-GB" kern="0" spc="20"/>
            </a:br>
            <a:endParaRPr lang="en-GB" kern="0" spc="20">
              <a:solidFill>
                <a:srgbClr val="0455BF"/>
              </a:solidFill>
            </a:endParaRPr>
          </a:p>
        </p:txBody>
      </p:sp>
    </p:spTree>
    <p:extLst>
      <p:ext uri="{BB962C8B-B14F-4D97-AF65-F5344CB8AC3E}">
        <p14:creationId xmlns:p14="http://schemas.microsoft.com/office/powerpoint/2010/main" val="227264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EA96B-7336-4A29-812C-E7C9F01BC2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07E34D-0EBA-DC99-137B-3607559B8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B4064642-F6B1-5A30-12D2-2D8ED8E30611}"/>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BF8C357D-B824-1D56-9374-CA02ADE74A4D}"/>
              </a:ext>
            </a:extLst>
          </p:cNvPr>
          <p:cNvSpPr txBox="1">
            <a:spLocks/>
          </p:cNvSpPr>
          <p:nvPr/>
        </p:nvSpPr>
        <p:spPr>
          <a:xfrm>
            <a:off x="268586" y="248672"/>
            <a:ext cx="4033628"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Knowledge and  </a:t>
            </a:r>
            <a:br>
              <a:rPr lang="en-GB" kern="0" spc="20"/>
            </a:br>
            <a:r>
              <a:rPr lang="en-GB" kern="0" spc="15">
                <a:solidFill>
                  <a:srgbClr val="FBD82E"/>
                </a:solidFill>
              </a:rPr>
              <a:t>experience</a:t>
            </a:r>
            <a:endParaRPr lang="en-GB" kern="0" spc="20">
              <a:solidFill>
                <a:srgbClr val="FBD82E"/>
              </a:solidFill>
            </a:endParaRPr>
          </a:p>
        </p:txBody>
      </p:sp>
      <p:sp>
        <p:nvSpPr>
          <p:cNvPr id="7" name="TextBox 6">
            <a:extLst>
              <a:ext uri="{FF2B5EF4-FFF2-40B4-BE49-F238E27FC236}">
                <a16:creationId xmlns:a16="http://schemas.microsoft.com/office/drawing/2014/main" id="{7A155D76-BB80-44BE-F40D-20F8367637B9}"/>
              </a:ext>
            </a:extLst>
          </p:cNvPr>
          <p:cNvSpPr txBox="1"/>
          <p:nvPr/>
        </p:nvSpPr>
        <p:spPr>
          <a:xfrm>
            <a:off x="268587" y="1508876"/>
            <a:ext cx="5471131" cy="5057795"/>
          </a:xfrm>
          <a:prstGeom prst="rect">
            <a:avLst/>
          </a:prstGeom>
          <a:solidFill>
            <a:schemeClr val="bg1"/>
          </a:solidFill>
        </p:spPr>
        <p:txBody>
          <a:bodyPr wrap="square" lIns="91440" tIns="45720" rIns="91440" bIns="45720" anchor="t">
            <a:spAutoFit/>
          </a:bodyPr>
          <a:lstStyle/>
          <a:p>
            <a:pPr>
              <a:spcAft>
                <a:spcPts val="1000"/>
              </a:spcAft>
            </a:pPr>
            <a:r>
              <a:rPr lang="en-GB" sz="1100" b="1" dirty="0">
                <a:solidFill>
                  <a:srgbClr val="1B8FD0"/>
                </a:solidFill>
                <a:effectLst/>
                <a:latin typeface="Poppins"/>
                <a:ea typeface="Times New Roman" panose="02020603050405020304" pitchFamily="18" charset="0"/>
                <a:cs typeface="Poppins"/>
              </a:rPr>
              <a:t>Essential Experience</a:t>
            </a:r>
          </a:p>
          <a:p>
            <a:pPr marL="171450" indent="-171450">
              <a:spcAft>
                <a:spcPts val="1000"/>
              </a:spcAft>
              <a:buFont typeface="Arial" panose="020B0604020202020204" pitchFamily="34" charset="0"/>
              <a:buChar char="•"/>
            </a:pPr>
            <a:r>
              <a:rPr lang="en-GB" sz="1100" dirty="0">
                <a:solidFill>
                  <a:srgbClr val="263066"/>
                </a:solidFill>
                <a:latin typeface="Poppins"/>
                <a:cs typeface="Poppins"/>
              </a:rPr>
              <a:t>An understanding of the </a:t>
            </a:r>
            <a:r>
              <a:rPr lang="en-GB" sz="1100" b="1" dirty="0">
                <a:solidFill>
                  <a:srgbClr val="263066"/>
                </a:solidFill>
                <a:latin typeface="Poppins"/>
                <a:cs typeface="Poppins"/>
              </a:rPr>
              <a:t>voluntary/community sports sector.</a:t>
            </a:r>
          </a:p>
          <a:p>
            <a:pPr marL="171450" indent="-171450">
              <a:spcAft>
                <a:spcPts val="1000"/>
              </a:spcAft>
              <a:buFont typeface="Arial" panose="020B0604020202020204" pitchFamily="34" charset="0"/>
              <a:buChar char="•"/>
            </a:pPr>
            <a:r>
              <a:rPr lang="en-GB" sz="1100" i="0" u="none" strike="noStrike" dirty="0">
                <a:solidFill>
                  <a:srgbClr val="263066"/>
                </a:solidFill>
                <a:latin typeface="Poppins"/>
                <a:cs typeface="Poppins"/>
              </a:rPr>
              <a:t>An understanding of the </a:t>
            </a:r>
            <a:r>
              <a:rPr lang="en-GB" sz="1100" b="1" i="0" u="none" strike="noStrike" dirty="0">
                <a:solidFill>
                  <a:srgbClr val="263066"/>
                </a:solidFill>
                <a:latin typeface="Poppins"/>
                <a:cs typeface="Poppins"/>
              </a:rPr>
              <a:t>needs of groups and organisations offering community sport</a:t>
            </a:r>
            <a:r>
              <a:rPr lang="en-GB" sz="1100" i="0" u="none" strike="noStrike" dirty="0">
                <a:solidFill>
                  <a:srgbClr val="263066"/>
                </a:solidFill>
                <a:latin typeface="Poppins"/>
                <a:cs typeface="Poppins"/>
              </a:rPr>
              <a:t> to disadvantaged young people.</a:t>
            </a:r>
          </a:p>
          <a:p>
            <a:pPr marL="171450" indent="-171450">
              <a:spcAft>
                <a:spcPts val="1000"/>
              </a:spcAft>
              <a:buFont typeface="Arial" panose="020B0604020202020204" pitchFamily="34" charset="0"/>
              <a:buChar char="•"/>
            </a:pPr>
            <a:r>
              <a:rPr lang="en-GB" sz="1100" dirty="0">
                <a:solidFill>
                  <a:srgbClr val="263066"/>
                </a:solidFill>
                <a:latin typeface="Poppins"/>
                <a:ea typeface="Times New Roman" panose="02020603050405020304" pitchFamily="18" charset="0"/>
                <a:cs typeface="Poppins"/>
              </a:rPr>
              <a:t>Experience of working with </a:t>
            </a:r>
            <a:r>
              <a:rPr lang="en-GB" sz="1100" b="1" dirty="0">
                <a:solidFill>
                  <a:srgbClr val="263066"/>
                </a:solidFill>
                <a:latin typeface="Poppins"/>
                <a:ea typeface="Times New Roman" panose="02020603050405020304" pitchFamily="18" charset="0"/>
                <a:cs typeface="Poppins"/>
              </a:rPr>
              <a:t>partner organisations and stakeholders to deliver projects and programmes</a:t>
            </a:r>
            <a:r>
              <a:rPr lang="en-GB" sz="1100" dirty="0">
                <a:solidFill>
                  <a:srgbClr val="263066"/>
                </a:solidFill>
                <a:latin typeface="Poppins"/>
                <a:ea typeface="Times New Roman" panose="02020603050405020304" pitchFamily="18" charset="0"/>
                <a:cs typeface="Poppins"/>
              </a:rPr>
              <a:t>.</a:t>
            </a:r>
          </a:p>
          <a:p>
            <a:pPr marL="171450" indent="-171450">
              <a:spcAft>
                <a:spcPts val="1000"/>
              </a:spcAft>
              <a:buFont typeface="Arial" panose="020B0604020202020204" pitchFamily="34" charset="0"/>
              <a:buChar char="•"/>
            </a:pPr>
            <a:r>
              <a:rPr lang="en-GB" sz="1100" dirty="0">
                <a:solidFill>
                  <a:srgbClr val="263066"/>
                </a:solidFill>
                <a:latin typeface="Poppins"/>
                <a:ea typeface="MS Mincho"/>
                <a:cs typeface="Poppins"/>
              </a:rPr>
              <a:t>An </a:t>
            </a:r>
            <a:r>
              <a:rPr lang="en-GB" sz="1100" b="1" dirty="0">
                <a:solidFill>
                  <a:srgbClr val="263066"/>
                </a:solidFill>
                <a:latin typeface="Poppins"/>
                <a:ea typeface="MS Mincho"/>
                <a:cs typeface="Poppins"/>
              </a:rPr>
              <a:t>understanding </a:t>
            </a:r>
            <a:r>
              <a:rPr lang="en-GB" sz="1100" dirty="0">
                <a:solidFill>
                  <a:srgbClr val="263066"/>
                </a:solidFill>
                <a:latin typeface="Poppins"/>
                <a:ea typeface="MS Mincho"/>
                <a:cs typeface="Poppins"/>
              </a:rPr>
              <a:t>of the </a:t>
            </a:r>
            <a:r>
              <a:rPr lang="en-GB" sz="1100" b="1" dirty="0">
                <a:solidFill>
                  <a:srgbClr val="263066"/>
                </a:solidFill>
                <a:latin typeface="Poppins"/>
                <a:ea typeface="MS Mincho"/>
                <a:cs typeface="Poppins"/>
              </a:rPr>
              <a:t>policies and procedures</a:t>
            </a:r>
            <a:r>
              <a:rPr lang="en-GB" sz="1100" dirty="0">
                <a:solidFill>
                  <a:srgbClr val="263066"/>
                </a:solidFill>
                <a:latin typeface="Poppins"/>
                <a:ea typeface="MS Mincho"/>
                <a:cs typeface="Poppins"/>
              </a:rPr>
              <a:t> required to support grant applications.</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Experience of working in a </a:t>
            </a:r>
            <a:r>
              <a:rPr lang="en-GB" sz="1100" b="1" i="0" u="none" strike="noStrike" dirty="0">
                <a:solidFill>
                  <a:srgbClr val="263066"/>
                </a:solidFill>
                <a:effectLst/>
                <a:latin typeface="Poppins"/>
                <a:cs typeface="Poppins"/>
              </a:rPr>
              <a:t>client facing or membership </a:t>
            </a:r>
            <a:r>
              <a:rPr lang="en-GB" sz="1100" b="0" i="0" u="none" strike="noStrike" dirty="0">
                <a:solidFill>
                  <a:srgbClr val="263066"/>
                </a:solidFill>
                <a:effectLst/>
                <a:latin typeface="Poppins"/>
                <a:cs typeface="Poppins"/>
              </a:rPr>
              <a:t>support role.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dirty="0">
                <a:solidFill>
                  <a:srgbClr val="000000"/>
                </a:solidFill>
                <a:latin typeface="Poppins"/>
                <a:cs typeface="Poppins"/>
              </a:rPr>
              <a:t>Clear demonstrable experience of a</a:t>
            </a:r>
            <a:r>
              <a:rPr lang="en-US" sz="1100" b="1" dirty="0">
                <a:solidFill>
                  <a:srgbClr val="000000"/>
                </a:solidFill>
                <a:latin typeface="Poppins"/>
                <a:cs typeface="Poppins"/>
              </a:rPr>
              <a:t> confident telephone manner</a:t>
            </a:r>
            <a:r>
              <a:rPr lang="en-US" sz="1100" dirty="0">
                <a:solidFill>
                  <a:srgbClr val="000000"/>
                </a:solidFill>
                <a:latin typeface="Poppins"/>
                <a:cs typeface="Poppins"/>
              </a:rPr>
              <a:t> when speaking to members and stakeholders.</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Clear demonstrable experience of administering or delivering </a:t>
            </a:r>
            <a:r>
              <a:rPr lang="en-GB" sz="1100" b="1" i="0" u="none" strike="noStrike" dirty="0">
                <a:solidFill>
                  <a:srgbClr val="263066"/>
                </a:solidFill>
                <a:effectLst/>
                <a:latin typeface="Poppins"/>
                <a:cs typeface="Poppins"/>
              </a:rPr>
              <a:t>programmes / projects</a:t>
            </a:r>
            <a:r>
              <a:rPr lang="en-GB" sz="1100" b="0" i="0" u="none" strike="noStrike" dirty="0">
                <a:solidFill>
                  <a:srgbClr val="263066"/>
                </a:solidFill>
                <a:effectLst/>
                <a:latin typeface="Poppins"/>
                <a:cs typeface="Poppins"/>
              </a:rPr>
              <a:t> to a high standard.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Demonstrable experience of working in a skilled </a:t>
            </a:r>
            <a:r>
              <a:rPr lang="en-GB" sz="1100" b="1" i="0" u="none" strike="noStrike" dirty="0">
                <a:solidFill>
                  <a:srgbClr val="263066"/>
                </a:solidFill>
                <a:effectLst/>
                <a:latin typeface="Poppins"/>
                <a:cs typeface="Poppins"/>
              </a:rPr>
              <a:t>administration role</a:t>
            </a:r>
            <a:r>
              <a:rPr lang="en-GB" sz="1100" b="0" i="0" u="none" strike="noStrike" dirty="0">
                <a:solidFill>
                  <a:srgbClr val="263066"/>
                </a:solidFill>
                <a:effectLst/>
                <a:latin typeface="Poppins"/>
                <a:cs typeface="Poppins"/>
              </a:rPr>
              <a:t>, with excellent </a:t>
            </a:r>
            <a:r>
              <a:rPr lang="en-GB" sz="1100" b="1" i="0" u="none" strike="noStrike" dirty="0">
                <a:solidFill>
                  <a:srgbClr val="263066"/>
                </a:solidFill>
                <a:effectLst/>
                <a:latin typeface="Poppins"/>
                <a:cs typeface="Poppins"/>
              </a:rPr>
              <a:t>understanding of skills required </a:t>
            </a:r>
            <a:r>
              <a:rPr lang="en-GB" sz="1100" b="0" i="0" u="none" strike="noStrike" dirty="0">
                <a:solidFill>
                  <a:srgbClr val="263066"/>
                </a:solidFill>
                <a:effectLst/>
                <a:latin typeface="Poppins"/>
                <a:cs typeface="Poppins"/>
              </a:rPr>
              <a:t>to deliver</a:t>
            </a:r>
            <a:r>
              <a:rPr lang="en-GB" sz="1100" b="1" i="0" u="none" strike="noStrike" dirty="0">
                <a:solidFill>
                  <a:srgbClr val="263066"/>
                </a:solidFill>
                <a:effectLst/>
                <a:latin typeface="Poppins"/>
                <a:cs typeface="Poppins"/>
              </a:rPr>
              <a:t> high level admin support</a:t>
            </a:r>
            <a:r>
              <a:rPr lang="en-GB" sz="1100" dirty="0">
                <a:solidFill>
                  <a:srgbClr val="263066"/>
                </a:solidFill>
                <a:latin typeface="Poppins"/>
                <a:cs typeface="Poppins"/>
              </a:rPr>
              <a:t>, ideally in a relevant sector.</a:t>
            </a:r>
            <a:endParaRPr lang="en-US" sz="1100" b="0" i="0" dirty="0">
              <a:solidFill>
                <a:srgbClr val="000000"/>
              </a:solidFill>
              <a:effectLst/>
              <a:latin typeface="Poppins"/>
              <a:cs typeface="Poppins"/>
            </a:endParaRP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Experience of </a:t>
            </a:r>
            <a:r>
              <a:rPr lang="en-GB" sz="1100" b="1" i="0" u="none" strike="noStrike" dirty="0">
                <a:solidFill>
                  <a:srgbClr val="263066"/>
                </a:solidFill>
                <a:effectLst/>
                <a:latin typeface="Poppins"/>
                <a:cs typeface="Poppins"/>
              </a:rPr>
              <a:t>database management</a:t>
            </a:r>
            <a:r>
              <a:rPr lang="en-GB" sz="1100" b="0" i="0" u="none" strike="noStrike" dirty="0">
                <a:solidFill>
                  <a:srgbClr val="263066"/>
                </a:solidFill>
                <a:effectLst/>
                <a:latin typeface="Poppins"/>
                <a:cs typeface="Poppins"/>
              </a:rPr>
              <a:t>, ensuring confident use of digital systems.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Ability to research and  review information and  identify solutions and propose ideas relating to key areas of the work.</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u="none" strike="noStrike" dirty="0">
                <a:solidFill>
                  <a:srgbClr val="000000"/>
                </a:solidFill>
                <a:latin typeface="Poppins"/>
                <a:cs typeface="Poppins"/>
              </a:rPr>
              <a:t>A</a:t>
            </a:r>
            <a:r>
              <a:rPr lang="en-GB" sz="1100" b="0" i="0" u="none" strike="noStrike" dirty="0" err="1">
                <a:solidFill>
                  <a:srgbClr val="263066"/>
                </a:solidFill>
                <a:effectLst/>
                <a:latin typeface="Poppins"/>
                <a:cs typeface="Poppins"/>
              </a:rPr>
              <a:t>bility</a:t>
            </a:r>
            <a:r>
              <a:rPr lang="en-GB" sz="1100" b="0" i="0" u="none" strike="noStrike" dirty="0">
                <a:solidFill>
                  <a:srgbClr val="263066"/>
                </a:solidFill>
                <a:effectLst/>
                <a:latin typeface="Poppins"/>
                <a:cs typeface="Poppins"/>
              </a:rPr>
              <a:t> to always maintain a </a:t>
            </a:r>
            <a:r>
              <a:rPr lang="en-GB" sz="1100" b="1" i="0" u="none" strike="noStrike" dirty="0">
                <a:solidFill>
                  <a:srgbClr val="263066"/>
                </a:solidFill>
                <a:effectLst/>
                <a:latin typeface="Poppins"/>
                <a:cs typeface="Poppins"/>
              </a:rPr>
              <a:t>high level of confidentiality and discretion.</a:t>
            </a:r>
            <a:r>
              <a:rPr lang="en-US" sz="1100" b="0" i="0" dirty="0">
                <a:solidFill>
                  <a:srgbClr val="000000"/>
                </a:solidFill>
                <a:effectLst/>
                <a:latin typeface="Poppins"/>
                <a:cs typeface="Poppins"/>
              </a:rPr>
              <a:t>​</a:t>
            </a:r>
          </a:p>
        </p:txBody>
      </p:sp>
      <p:sp>
        <p:nvSpPr>
          <p:cNvPr id="3" name="object 6">
            <a:extLst>
              <a:ext uri="{FF2B5EF4-FFF2-40B4-BE49-F238E27FC236}">
                <a16:creationId xmlns:a16="http://schemas.microsoft.com/office/drawing/2014/main" id="{07989DE7-19F1-4847-937F-4BB329F3108A}"/>
              </a:ext>
            </a:extLst>
          </p:cNvPr>
          <p:cNvSpPr txBox="1"/>
          <p:nvPr/>
        </p:nvSpPr>
        <p:spPr>
          <a:xfrm>
            <a:off x="6452284" y="1508876"/>
            <a:ext cx="4763370" cy="4074577"/>
          </a:xfrm>
          <a:prstGeom prst="rect">
            <a:avLst/>
          </a:prstGeom>
          <a:solidFill>
            <a:schemeClr val="bg1"/>
          </a:solidFill>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139065" indent="33020">
              <a:lnSpc>
                <a:spcPct val="100000"/>
              </a:lnSpc>
              <a:spcBef>
                <a:spcPts val="100"/>
              </a:spcBef>
            </a:pPr>
            <a:r>
              <a:rPr lang="en-GB" sz="1100" b="1" dirty="0">
                <a:solidFill>
                  <a:srgbClr val="1B8FD0"/>
                </a:solidFill>
                <a:latin typeface="Poppins" panose="00000500000000000000" pitchFamily="2" charset="0"/>
                <a:cs typeface="Poppins" panose="00000500000000000000" pitchFamily="2" charset="0"/>
              </a:rPr>
              <a:t>Desirable experience</a:t>
            </a:r>
          </a:p>
          <a:p>
            <a:pPr marL="12700" marR="139065" indent="33020">
              <a:lnSpc>
                <a:spcPct val="100000"/>
              </a:lnSpc>
              <a:spcBef>
                <a:spcPts val="100"/>
              </a:spcBef>
            </a:pPr>
            <a:endPar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Experience of </a:t>
            </a:r>
            <a:r>
              <a:rPr lang="en-GB" sz="1100" b="1" dirty="0">
                <a:solidFill>
                  <a:srgbClr val="263066"/>
                </a:solidFill>
                <a:latin typeface="Poppins" panose="00000500000000000000" pitchFamily="2" charset="0"/>
                <a:cs typeface="Poppins" panose="00000500000000000000" pitchFamily="2" charset="0"/>
              </a:rPr>
              <a:t>recruiting and managing volunteers. </a:t>
            </a:r>
          </a:p>
          <a:p>
            <a:pPr marL="12700" marR="139065">
              <a:lnSpc>
                <a:spcPct val="100000"/>
              </a:lnSpc>
              <a:spcBef>
                <a:spcPts val="100"/>
              </a:spcBef>
            </a:pPr>
            <a:endPar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b="1"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Experience collecting information</a:t>
            </a:r>
            <a:r>
              <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 to monitor and evaluate impact.</a:t>
            </a:r>
          </a:p>
          <a:p>
            <a:pPr marL="184150" marR="139065" indent="-171450">
              <a:lnSpc>
                <a:spcPct val="100000"/>
              </a:lnSpc>
              <a:spcBef>
                <a:spcPts val="100"/>
              </a:spcBef>
              <a:buFont typeface="Arial" panose="020B0604020202020204" pitchFamily="34" charset="0"/>
              <a:buChar char="•"/>
            </a:pPr>
            <a:endPar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rPr>
              <a:t>Experience of </a:t>
            </a:r>
            <a:r>
              <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rPr>
              <a:t>delivering training and facilitation.</a:t>
            </a:r>
          </a:p>
          <a:p>
            <a:pPr marL="184150" marR="139065" indent="-171450">
              <a:lnSpc>
                <a:spcPct val="100000"/>
              </a:lnSpc>
              <a:spcBef>
                <a:spcPts val="100"/>
              </a:spcBef>
              <a:buFont typeface="Arial" panose="020B0604020202020204" pitchFamily="34" charset="0"/>
              <a:buChar char="•"/>
            </a:pPr>
            <a:endPar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rPr>
              <a:t>Experience of </a:t>
            </a:r>
            <a:r>
              <a:rPr lang="en-GB" sz="1100" b="1"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remote working.</a:t>
            </a:r>
          </a:p>
          <a:p>
            <a:pPr marL="184150" marR="139065" indent="-171450">
              <a:lnSpc>
                <a:spcPct val="100000"/>
              </a:lnSpc>
              <a:spcBef>
                <a:spcPts val="100"/>
              </a:spcBef>
              <a:buFont typeface="Arial" panose="020B0604020202020204" pitchFamily="34" charset="0"/>
              <a:buChar char="•"/>
            </a:pPr>
            <a:endPar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endPar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2700" marR="139065" indent="33020">
              <a:lnSpc>
                <a:spcPct val="100000"/>
              </a:lnSpc>
              <a:spcBef>
                <a:spcPts val="100"/>
              </a:spcBef>
            </a:pPr>
            <a:r>
              <a:rPr lang="en-GB" sz="1100" b="1" dirty="0">
                <a:solidFill>
                  <a:srgbClr val="1B8FD0"/>
                </a:solidFill>
                <a:latin typeface="Poppins" panose="00000500000000000000" pitchFamily="2" charset="0"/>
                <a:cs typeface="Poppins" panose="00000500000000000000" pitchFamily="2" charset="0"/>
              </a:rPr>
              <a:t>Personal qualities</a:t>
            </a:r>
          </a:p>
          <a:p>
            <a:pPr marL="12700" marR="139065" indent="33020">
              <a:lnSpc>
                <a:spcPct val="100000"/>
              </a:lnSpc>
              <a:spcBef>
                <a:spcPts val="100"/>
              </a:spcBef>
            </a:pPr>
            <a:endParaRPr lang="en-GB" sz="1100" dirty="0">
              <a:solidFill>
                <a:srgbClr val="263066"/>
              </a:solidFill>
              <a:latin typeface="Poppins" panose="00000500000000000000" pitchFamily="2" charset="0"/>
              <a:cs typeface="Poppins" panose="00000500000000000000" pitchFamily="2" charset="0"/>
            </a:endParaRP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Committed to Sported’s aims and objectives.</a:t>
            </a: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a:cs typeface="Poppins"/>
              </a:rPr>
              <a:t>Be able to demonstrate your willingness and ability to travel across the Yorkshire &amp; the Humber region and occasionally across England as required, sometimes out of office hours.</a:t>
            </a: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Suitable set-up to work from home – (Laptop/Phone provided by Sported).</a:t>
            </a:r>
            <a:endParaRPr lang="en-GB" sz="1100" b="1" dirty="0">
              <a:solidFill>
                <a:srgbClr val="26306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9716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6" name="object 8">
            <a:extLst>
              <a:ext uri="{FF2B5EF4-FFF2-40B4-BE49-F238E27FC236}">
                <a16:creationId xmlns:a16="http://schemas.microsoft.com/office/drawing/2014/main" id="{13BE6BC1-D575-9A41-9721-68B0D38014C4}"/>
              </a:ext>
            </a:extLst>
          </p:cNvPr>
          <p:cNvSpPr/>
          <p:nvPr/>
        </p:nvSpPr>
        <p:spPr>
          <a:xfrm>
            <a:off x="327138" y="186813"/>
            <a:ext cx="3282836"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1B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B8FD0"/>
              </a:solidFill>
              <a:effectLst/>
              <a:uLnTx/>
              <a:uFillTx/>
              <a:latin typeface="Calibri"/>
              <a:ea typeface="+mn-ea"/>
              <a:cs typeface="+mn-cs"/>
            </a:endParaRPr>
          </a:p>
        </p:txBody>
      </p:sp>
      <p:sp>
        <p:nvSpPr>
          <p:cNvPr id="7" name="object 9">
            <a:extLst>
              <a:ext uri="{FF2B5EF4-FFF2-40B4-BE49-F238E27FC236}">
                <a16:creationId xmlns:a16="http://schemas.microsoft.com/office/drawing/2014/main" id="{3507FC8A-E9AE-9043-9369-19107E5031CA}"/>
              </a:ext>
            </a:extLst>
          </p:cNvPr>
          <p:cNvSpPr txBox="1">
            <a:spLocks noGrp="1"/>
          </p:cNvSpPr>
          <p:nvPr>
            <p:ph type="title"/>
          </p:nvPr>
        </p:nvSpPr>
        <p:spPr>
          <a:xfrm>
            <a:off x="391271" y="235267"/>
            <a:ext cx="3535567" cy="1010661"/>
          </a:xfrm>
          <a:prstGeom prst="rect">
            <a:avLst/>
          </a:prstGeom>
        </p:spPr>
        <p:txBody>
          <a:bodyPr vert="horz" wrap="square" lIns="0" tIns="100330" rIns="0" bIns="0" rtlCol="0">
            <a:spAutoFit/>
          </a:bodyPr>
          <a:lstStyle/>
          <a:p>
            <a:pPr marL="12700" marR="5080">
              <a:lnSpc>
                <a:spcPts val="3500"/>
              </a:lnSpc>
              <a:spcBef>
                <a:spcPts val="790"/>
              </a:spcBef>
            </a:pPr>
            <a:r>
              <a:rPr lang="en-GB" spc="20"/>
              <a:t>Skills</a:t>
            </a:r>
            <a:br>
              <a:rPr lang="en-GB" spc="15">
                <a:solidFill>
                  <a:srgbClr val="FFED00"/>
                </a:solidFill>
              </a:rPr>
            </a:br>
            <a:r>
              <a:rPr lang="en-GB" spc="15">
                <a:solidFill>
                  <a:srgbClr val="FFED00"/>
                </a:solidFill>
              </a:rPr>
              <a:t> </a:t>
            </a:r>
            <a:endParaRPr spc="20">
              <a:solidFill>
                <a:srgbClr val="FFED00"/>
              </a:solidFill>
            </a:endParaRPr>
          </a:p>
        </p:txBody>
      </p:sp>
      <p:sp>
        <p:nvSpPr>
          <p:cNvPr id="3" name="object 8">
            <a:extLst>
              <a:ext uri="{FF2B5EF4-FFF2-40B4-BE49-F238E27FC236}">
                <a16:creationId xmlns:a16="http://schemas.microsoft.com/office/drawing/2014/main" id="{33668492-9E4D-6663-1F09-3FCA67642C03}"/>
              </a:ext>
            </a:extLst>
          </p:cNvPr>
          <p:cNvSpPr txBox="1"/>
          <p:nvPr/>
        </p:nvSpPr>
        <p:spPr>
          <a:xfrm>
            <a:off x="327138" y="972404"/>
            <a:ext cx="5768862" cy="5138330"/>
          </a:xfrm>
          <a:prstGeom prst="rect">
            <a:avLst/>
          </a:prstGeom>
          <a:solidFill>
            <a:srgbClr val="FFFFFF"/>
          </a:solidFill>
        </p:spPr>
        <p:txBody>
          <a:bodyPr vert="horz" wrap="square" lIns="0" tIns="83185" rIns="0" bIns="0" rtlCol="0" anchor="t">
            <a:spAutoFit/>
          </a:bodyPr>
          <a:lstStyle/>
          <a:p>
            <a:pPr>
              <a:lnSpc>
                <a:spcPct val="150000"/>
              </a:lnSpc>
            </a:pPr>
            <a:r>
              <a:rPr lang="en-GB" sz="1100" b="1">
                <a:solidFill>
                  <a:srgbClr val="263066"/>
                </a:solidFill>
                <a:latin typeface="Poppins"/>
                <a:cs typeface="Poppins"/>
              </a:rPr>
              <a:t>Member Engagement &amp;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Skill in executing a clear strategy for engagement, recruitment and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written and verbal communication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Knowledge</a:t>
            </a:r>
            <a:r>
              <a:rPr lang="en-GB" sz="1100">
                <a:solidFill>
                  <a:srgbClr val="FF0000"/>
                </a:solidFill>
                <a:latin typeface="Poppins"/>
                <a:cs typeface="Poppins"/>
              </a:rPr>
              <a:t> </a:t>
            </a:r>
            <a:r>
              <a:rPr lang="en-GB" sz="1100">
                <a:solidFill>
                  <a:srgbClr val="263066"/>
                </a:solidFill>
                <a:latin typeface="Poppins"/>
                <a:cs typeface="Poppins"/>
              </a:rPr>
              <a:t>of capacity building practices  – incl. fundraising, strategic planning and organisational development.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analytical, critical thinking and problem-solving skills to provide solutions and advice to member groups.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Volunteer Engagement &amp; Support</a:t>
            </a:r>
          </a:p>
          <a:p>
            <a:pPr marL="171450" indent="-171450">
              <a:lnSpc>
                <a:spcPct val="150000"/>
              </a:lnSpc>
              <a:buFont typeface="Arial" panose="020B0604020202020204" pitchFamily="34" charset="0"/>
              <a:buChar char="•"/>
            </a:pPr>
            <a:r>
              <a:rPr lang="en-GB" sz="1100">
                <a:solidFill>
                  <a:srgbClr val="263066"/>
                </a:solidFill>
                <a:effectLst/>
                <a:latin typeface="Poppins"/>
                <a:cs typeface="Poppins"/>
              </a:rPr>
              <a:t>Collaborative skills to work with </a:t>
            </a:r>
            <a:r>
              <a:rPr lang="en-GB" sz="1100">
                <a:solidFill>
                  <a:srgbClr val="263066"/>
                </a:solidFill>
                <a:latin typeface="Poppins"/>
                <a:cs typeface="Poppins"/>
              </a:rPr>
              <a:t>volunteer consultants, the volunteer services team and other colleagues to ensure the effective use of volunteers to meet member needs.</a:t>
            </a:r>
          </a:p>
          <a:p>
            <a:pPr>
              <a:lnSpc>
                <a:spcPct val="150000"/>
              </a:lnSpc>
            </a:pPr>
            <a:endParaRPr lang="en-GB" sz="1100" b="1">
              <a:solidFill>
                <a:srgbClr val="263066"/>
              </a:solidFill>
              <a:latin typeface="Poppins"/>
              <a:cs typeface="Poppins"/>
            </a:endParaRPr>
          </a:p>
          <a:p>
            <a:pPr>
              <a:lnSpc>
                <a:spcPct val="150000"/>
              </a:lnSpc>
            </a:pPr>
            <a:r>
              <a:rPr lang="en-GB" sz="1100" b="1">
                <a:solidFill>
                  <a:srgbClr val="263066"/>
                </a:solidFill>
                <a:latin typeface="Poppins"/>
                <a:cs typeface="Poppins"/>
              </a:rPr>
              <a:t>Project Delivery</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project delivery skills and experience to support the delivery of current and future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providing guidance and support on various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delivery of workshops and webinars.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Ability to evaluate and measure impact and make data-driven decisions.</a:t>
            </a:r>
          </a:p>
          <a:p>
            <a:pPr>
              <a:lnSpc>
                <a:spcPct val="150000"/>
              </a:lnSpc>
            </a:pPr>
            <a:endParaRPr lang="en-GB" sz="1100">
              <a:solidFill>
                <a:srgbClr val="263066"/>
              </a:solidFill>
              <a:latin typeface="Poppins"/>
              <a:cs typeface="Poppins"/>
            </a:endParaRPr>
          </a:p>
        </p:txBody>
      </p:sp>
      <p:sp>
        <p:nvSpPr>
          <p:cNvPr id="2" name="TextBox 1">
            <a:extLst>
              <a:ext uri="{FF2B5EF4-FFF2-40B4-BE49-F238E27FC236}">
                <a16:creationId xmlns:a16="http://schemas.microsoft.com/office/drawing/2014/main" id="{2B1EBF39-A68A-C24D-09DD-251ADEEA4399}"/>
              </a:ext>
            </a:extLst>
          </p:cNvPr>
          <p:cNvSpPr txBox="1"/>
          <p:nvPr/>
        </p:nvSpPr>
        <p:spPr>
          <a:xfrm>
            <a:off x="6487271" y="972404"/>
            <a:ext cx="5161280" cy="3877087"/>
          </a:xfrm>
          <a:prstGeom prst="rect">
            <a:avLst/>
          </a:prstGeom>
          <a:noFill/>
        </p:spPr>
        <p:txBody>
          <a:bodyPr wrap="square" rtlCol="0">
            <a:spAutoFit/>
          </a:bodyPr>
          <a:lstStyle/>
          <a:p>
            <a:pPr>
              <a:lnSpc>
                <a:spcPct val="150000"/>
              </a:lnSpc>
            </a:pPr>
            <a:r>
              <a:rPr lang="en-GB" sz="1100" b="1">
                <a:solidFill>
                  <a:srgbClr val="263066"/>
                </a:solidFill>
                <a:latin typeface="Poppins"/>
                <a:cs typeface="Poppins"/>
              </a:rPr>
              <a:t>Administration &amp; General Responsibilities</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organisational skills to ensure accurate and up-to-date data management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CRM database systems and Microsoft Suite</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presenting information clearly and persuasively to internal and diverse stakeholders.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Other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Critical thinking skills to analyse challenges and develop effective solutions.</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teamwork and collaborative skills with internal and external colleagues and partners.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Resilience in managing multiple responsibilities and deadlines in a dynamic environment.</a:t>
            </a:r>
          </a:p>
          <a:p>
            <a:pPr>
              <a:lnSpc>
                <a:spcPct val="150000"/>
              </a:lnSpc>
            </a:pPr>
            <a:endParaRPr lang="en-GB" sz="1100">
              <a:solidFill>
                <a:srgbClr val="263066"/>
              </a:solidFill>
              <a:latin typeface="Poppins"/>
              <a:cs typeface="Poppins"/>
            </a:endParaRPr>
          </a:p>
        </p:txBody>
      </p:sp>
    </p:spTree>
    <p:extLst>
      <p:ext uri="{BB962C8B-B14F-4D97-AF65-F5344CB8AC3E}">
        <p14:creationId xmlns:p14="http://schemas.microsoft.com/office/powerpoint/2010/main" val="377702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35B393AB-8C12-85B5-1075-64265CE89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850"/>
            <a:ext cx="12192000" cy="6907850"/>
          </a:xfrm>
          <a:prstGeom prst="rect">
            <a:avLst/>
          </a:prstGeom>
        </p:spPr>
      </p:pic>
      <p:sp>
        <p:nvSpPr>
          <p:cNvPr id="3" name="object 2">
            <a:extLst>
              <a:ext uri="{FF2B5EF4-FFF2-40B4-BE49-F238E27FC236}">
                <a16:creationId xmlns:a16="http://schemas.microsoft.com/office/drawing/2014/main" id="{C2B8C6D1-9246-435E-9658-3E40D9D89291}"/>
              </a:ext>
            </a:extLst>
          </p:cNvPr>
          <p:cNvSpPr txBox="1"/>
          <p:nvPr/>
        </p:nvSpPr>
        <p:spPr>
          <a:xfrm>
            <a:off x="209471" y="165406"/>
            <a:ext cx="8426929" cy="6337632"/>
          </a:xfrm>
          <a:prstGeom prst="rect">
            <a:avLst/>
          </a:prstGeom>
        </p:spPr>
        <p:txBody>
          <a:bodyPr vert="horz" wrap="square" lIns="0" tIns="12700" rIns="0" bIns="0" rtlCol="0" anchor="t">
            <a:spAutoFit/>
          </a:bodyPr>
          <a:lstStyle/>
          <a:p>
            <a:pPr marL="12700" marR="38100" algn="just">
              <a:spcBef>
                <a:spcPts val="100"/>
              </a:spcBef>
            </a:pPr>
            <a:r>
              <a:rPr lang="en-GB" b="1" dirty="0">
                <a:solidFill>
                  <a:schemeClr val="bg1"/>
                </a:solidFill>
                <a:latin typeface="Poppins SemiBold"/>
                <a:cs typeface="Poppins SemiBold"/>
              </a:rPr>
              <a:t>We actively encourage applicants from diverse backgrounds especially from ethnically diverse, LGBTQ+ and disabled communities as well as those with lived experiences of tackling inequalities, as we believe diverse voices are instrumental in creating transformational change.</a:t>
            </a:r>
            <a:r>
              <a:rPr lang="en-GB" dirty="0">
                <a:solidFill>
                  <a:schemeClr val="bg1"/>
                </a:solidFill>
                <a:latin typeface="Poppins"/>
                <a:cs typeface="Poppins"/>
              </a:rPr>
              <a:t> </a:t>
            </a:r>
            <a:endParaRPr lang="en-US" dirty="0">
              <a:solidFill>
                <a:schemeClr val="bg1"/>
              </a:solidFill>
            </a:endParaRPr>
          </a:p>
          <a:p>
            <a:pPr marL="12700" marR="38100" algn="just">
              <a:spcBef>
                <a:spcPts val="100"/>
              </a:spcBef>
            </a:pPr>
            <a:endParaRPr lang="en-GB" dirty="0">
              <a:solidFill>
                <a:schemeClr val="bg1"/>
              </a:solidFill>
              <a:latin typeface="Poppins SemiBold"/>
              <a:cs typeface="Poppins SemiBold"/>
            </a:endParaRPr>
          </a:p>
          <a:p>
            <a:pPr marL="12700" marR="38100" algn="just">
              <a:spcBef>
                <a:spcPts val="100"/>
              </a:spcBef>
            </a:pPr>
            <a:endParaRPr lang="en-GB" u="sng" dirty="0">
              <a:solidFill>
                <a:schemeClr val="bg1"/>
              </a:solidFill>
              <a:latin typeface="Poppins SemiBold"/>
              <a:cs typeface="Poppins SemiBold"/>
            </a:endParaRPr>
          </a:p>
          <a:p>
            <a:pPr marL="12700" marR="38100" algn="just">
              <a:lnSpc>
                <a:spcPct val="100000"/>
              </a:lnSpc>
              <a:spcBef>
                <a:spcPts val="100"/>
              </a:spcBef>
            </a:pPr>
            <a:r>
              <a:rPr lang="en-GB" u="sng" dirty="0">
                <a:solidFill>
                  <a:schemeClr val="bg1"/>
                </a:solidFill>
                <a:latin typeface="Poppins SemiBold"/>
                <a:cs typeface="Poppins SemiBold"/>
              </a:rPr>
              <a:t>Recruitment timeline:</a:t>
            </a:r>
            <a:endParaRPr lang="en-GB" u="sng" dirty="0">
              <a:solidFill>
                <a:schemeClr val="bg1"/>
              </a:solidFill>
              <a:cs typeface="Calibri"/>
            </a:endParaRPr>
          </a:p>
          <a:p>
            <a:pPr marL="12700" marR="38100" algn="just">
              <a:spcBef>
                <a:spcPts val="100"/>
              </a:spcBef>
            </a:pPr>
            <a:endParaRPr lang="en-GB" b="1" dirty="0">
              <a:solidFill>
                <a:schemeClr val="bg1"/>
              </a:solidFill>
              <a:latin typeface="Poppins"/>
              <a:cs typeface="Poppins"/>
            </a:endParaRPr>
          </a:p>
          <a:p>
            <a:pPr marL="12700" marR="38100" algn="just">
              <a:spcBef>
                <a:spcPts val="100"/>
              </a:spcBef>
            </a:pPr>
            <a:r>
              <a:rPr lang="en-GB" dirty="0">
                <a:solidFill>
                  <a:schemeClr val="bg1"/>
                </a:solidFill>
                <a:latin typeface="Poppins"/>
                <a:cs typeface="Poppins"/>
              </a:rPr>
              <a:t>Closing date for applications: 	</a:t>
            </a:r>
            <a:r>
              <a:rPr lang="en-GB" b="1" dirty="0">
                <a:solidFill>
                  <a:schemeClr val="bg1"/>
                </a:solidFill>
                <a:latin typeface="Poppins"/>
                <a:cs typeface="Poppins"/>
              </a:rPr>
              <a:t>Sunday 28</a:t>
            </a:r>
            <a:r>
              <a:rPr lang="en-GB" b="1" baseline="30000" dirty="0">
                <a:solidFill>
                  <a:schemeClr val="bg1"/>
                </a:solidFill>
                <a:latin typeface="Poppins"/>
                <a:cs typeface="Poppins"/>
              </a:rPr>
              <a:t> </a:t>
            </a:r>
            <a:r>
              <a:rPr lang="en-GB" b="1" dirty="0">
                <a:solidFill>
                  <a:schemeClr val="bg1"/>
                </a:solidFill>
                <a:latin typeface="Poppins"/>
                <a:cs typeface="Poppins"/>
              </a:rPr>
              <a:t>April 2024 at 11.59pm</a:t>
            </a:r>
          </a:p>
          <a:p>
            <a:pPr marL="12700" marR="38100" algn="just">
              <a:spcBef>
                <a:spcPts val="100"/>
              </a:spcBef>
            </a:pPr>
            <a:r>
              <a:rPr lang="en-GB" dirty="0">
                <a:solidFill>
                  <a:schemeClr val="bg1"/>
                </a:solidFill>
                <a:latin typeface="Poppins"/>
                <a:cs typeface="Poppins"/>
              </a:rPr>
              <a:t>Notify successful applicants:  	</a:t>
            </a:r>
            <a:r>
              <a:rPr lang="en-GB" b="1" dirty="0">
                <a:solidFill>
                  <a:schemeClr val="bg1"/>
                </a:solidFill>
                <a:latin typeface="Poppins"/>
                <a:cs typeface="Poppins"/>
              </a:rPr>
              <a:t>7 May 2024</a:t>
            </a:r>
          </a:p>
          <a:p>
            <a:pPr marL="12700" marR="38100" algn="just">
              <a:spcBef>
                <a:spcPts val="100"/>
              </a:spcBef>
            </a:pPr>
            <a:r>
              <a:rPr lang="en-GB" dirty="0">
                <a:solidFill>
                  <a:schemeClr val="bg1"/>
                </a:solidFill>
                <a:latin typeface="Poppins"/>
                <a:cs typeface="Poppins"/>
              </a:rPr>
              <a:t>Interviews: 		</a:t>
            </a:r>
            <a:r>
              <a:rPr lang="en-GB">
                <a:solidFill>
                  <a:schemeClr val="bg1"/>
                </a:solidFill>
                <a:latin typeface="Poppins"/>
                <a:cs typeface="Poppins"/>
              </a:rPr>
              <a:t>	</a:t>
            </a:r>
            <a:r>
              <a:rPr lang="en-GB" b="1">
                <a:solidFill>
                  <a:schemeClr val="bg1"/>
                </a:solidFill>
                <a:latin typeface="Poppins"/>
                <a:cs typeface="Poppins"/>
              </a:rPr>
              <a:t>13/ 14/ 15</a:t>
            </a:r>
            <a:r>
              <a:rPr lang="en-GB" b="1" baseline="30000">
                <a:solidFill>
                  <a:schemeClr val="bg1"/>
                </a:solidFill>
                <a:latin typeface="Poppins"/>
                <a:cs typeface="Poppins"/>
              </a:rPr>
              <a:t> </a:t>
            </a:r>
            <a:r>
              <a:rPr lang="en-GB" b="1">
                <a:solidFill>
                  <a:schemeClr val="bg1"/>
                </a:solidFill>
                <a:latin typeface="Poppins"/>
                <a:cs typeface="Poppins"/>
              </a:rPr>
              <a:t>May </a:t>
            </a:r>
            <a:r>
              <a:rPr lang="en-GB" b="1" dirty="0">
                <a:solidFill>
                  <a:schemeClr val="bg1"/>
                </a:solidFill>
                <a:latin typeface="Poppins"/>
                <a:cs typeface="Poppins"/>
              </a:rPr>
              <a:t>2024</a:t>
            </a:r>
          </a:p>
          <a:p>
            <a:pPr marL="12700" marR="38100" algn="just">
              <a:spcBef>
                <a:spcPts val="100"/>
              </a:spcBef>
            </a:pPr>
            <a:r>
              <a:rPr lang="en-GB" dirty="0">
                <a:solidFill>
                  <a:schemeClr val="bg1"/>
                </a:solidFill>
                <a:latin typeface="Poppins"/>
                <a:cs typeface="Poppins"/>
              </a:rPr>
              <a:t>Role commences</a:t>
            </a:r>
            <a:r>
              <a:rPr lang="en-GB" b="1" dirty="0">
                <a:solidFill>
                  <a:schemeClr val="bg1"/>
                </a:solidFill>
                <a:latin typeface="Poppins"/>
                <a:cs typeface="Poppins"/>
              </a:rPr>
              <a:t>: 		June – July 2024</a:t>
            </a:r>
          </a:p>
          <a:p>
            <a:pPr marL="12700" marR="137160" algn="just">
              <a:lnSpc>
                <a:spcPct val="100000"/>
              </a:lnSpc>
              <a:spcBef>
                <a:spcPts val="1440"/>
              </a:spcBef>
            </a:pPr>
            <a:endParaRPr lang="en-GB" b="0" i="0" u="none" strike="noStrike" dirty="0">
              <a:solidFill>
                <a:schemeClr val="bg1"/>
              </a:solidFill>
              <a:effectLst/>
              <a:latin typeface="Poppins" pitchFamily="2" charset="77"/>
            </a:endParaRPr>
          </a:p>
          <a:p>
            <a:pPr algn="just"/>
            <a:r>
              <a:rPr lang="en-GB" dirty="0">
                <a:solidFill>
                  <a:schemeClr val="bg1"/>
                </a:solidFill>
                <a:latin typeface="Poppins SemiBold"/>
                <a:cs typeface="Poppins SemiBold"/>
              </a:rPr>
              <a:t>To apply for this role please head to the </a:t>
            </a:r>
            <a:r>
              <a:rPr lang="en-GB" u="sng" dirty="0">
                <a:solidFill>
                  <a:schemeClr val="bg1"/>
                </a:solidFill>
                <a:latin typeface="Poppins SemiBold"/>
                <a:cs typeface="Poppins SemiBold"/>
                <a:hlinkClick r:id="rId4">
                  <a:extLst>
                    <a:ext uri="{A12FA001-AC4F-418D-AE19-62706E023703}">
                      <ahyp:hlinkClr xmlns:ahyp="http://schemas.microsoft.com/office/drawing/2018/hyperlinkcolor" val="tx"/>
                    </a:ext>
                  </a:extLst>
                </a:hlinkClick>
              </a:rPr>
              <a:t>career page </a:t>
            </a:r>
            <a:r>
              <a:rPr lang="en-GB" dirty="0">
                <a:solidFill>
                  <a:schemeClr val="bg1"/>
                </a:solidFill>
                <a:latin typeface="Poppins SemiBold"/>
                <a:cs typeface="Poppins SemiBold"/>
              </a:rPr>
              <a:t>on our website, where you will find a link to apply. You are required to upload your CV and supporting statement providing clear examples of how you meet the person specification, ideally including a work portfolio. You should also complete our </a:t>
            </a:r>
            <a:r>
              <a:rPr lang="en-GB" dirty="0">
                <a:solidFill>
                  <a:schemeClr val="bg1"/>
                </a:solidFill>
                <a:latin typeface="Poppins SemiBold"/>
                <a:cs typeface="Poppins SemiBold"/>
                <a:hlinkClick r:id="rId5"/>
              </a:rPr>
              <a:t>Equality and Diversity Monitoring form</a:t>
            </a:r>
            <a:r>
              <a:rPr lang="en-GB" dirty="0">
                <a:solidFill>
                  <a:schemeClr val="bg1"/>
                </a:solidFill>
                <a:latin typeface="Poppins SemiBold"/>
                <a:cs typeface="Poppins SemiBold"/>
              </a:rPr>
              <a:t>.</a:t>
            </a:r>
            <a:endParaRPr lang="en-GB" dirty="0">
              <a:solidFill>
                <a:schemeClr val="bg1"/>
              </a:solidFill>
            </a:endParaRPr>
          </a:p>
          <a:p>
            <a:pPr algn="just"/>
            <a:endParaRPr lang="en-GB" dirty="0">
              <a:solidFill>
                <a:schemeClr val="bg1"/>
              </a:solidFill>
              <a:latin typeface="Poppins SemiBold"/>
              <a:cs typeface="Poppins SemiBold"/>
            </a:endParaRPr>
          </a:p>
          <a:p>
            <a:pPr algn="just"/>
            <a:r>
              <a:rPr lang="en-GB" sz="1200" dirty="0">
                <a:solidFill>
                  <a:schemeClr val="bg1"/>
                </a:solidFill>
                <a:latin typeface="Poppins SemiBold"/>
                <a:cs typeface="Poppins SemiBold"/>
              </a:rPr>
              <a:t>Please note: </a:t>
            </a:r>
            <a:r>
              <a:rPr lang="en-GB" sz="1100" dirty="0">
                <a:solidFill>
                  <a:schemeClr val="bg1"/>
                </a:solidFill>
                <a:latin typeface="Poppins"/>
                <a:cs typeface="Poppins"/>
              </a:rPr>
              <a:t>Only successful applicants invited to interview will be contacted. Please assume therefore that if you have not heard from us, you have not been successful for interview.</a:t>
            </a:r>
            <a:endParaRPr lang="en-GB" dirty="0">
              <a:solidFill>
                <a:schemeClr val="bg1"/>
              </a:solidFill>
            </a:endParaRPr>
          </a:p>
          <a:p>
            <a:pPr marL="12700" marR="137160">
              <a:spcBef>
                <a:spcPts val="1440"/>
              </a:spcBef>
            </a:pPr>
            <a:endParaRPr lang="en-GB" sz="1600" dirty="0">
              <a:solidFill>
                <a:schemeClr val="bg1"/>
              </a:solidFill>
              <a:latin typeface="Poppins SemiBold"/>
              <a:cs typeface="Poppins SemiBold"/>
            </a:endParaRPr>
          </a:p>
        </p:txBody>
      </p:sp>
      <p:sp>
        <p:nvSpPr>
          <p:cNvPr id="5" name="object 3">
            <a:extLst>
              <a:ext uri="{FF2B5EF4-FFF2-40B4-BE49-F238E27FC236}">
                <a16:creationId xmlns:a16="http://schemas.microsoft.com/office/drawing/2014/main" id="{B42DA036-3059-406A-B9C6-13B82B89CD17}"/>
              </a:ext>
            </a:extLst>
          </p:cNvPr>
          <p:cNvSpPr/>
          <p:nvPr/>
        </p:nvSpPr>
        <p:spPr>
          <a:xfrm>
            <a:off x="8753857" y="2218944"/>
            <a:ext cx="3228672" cy="3067835"/>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ED00"/>
          </a:solidFill>
        </p:spPr>
        <p:txBody>
          <a:bodyPr wrap="square" lIns="0" tIns="0" rIns="0" bIns="0" rtlCol="0"/>
          <a:lstStyle/>
          <a:p>
            <a:endParaRPr/>
          </a:p>
        </p:txBody>
      </p:sp>
      <p:sp>
        <p:nvSpPr>
          <p:cNvPr id="6" name="object 4">
            <a:extLst>
              <a:ext uri="{FF2B5EF4-FFF2-40B4-BE49-F238E27FC236}">
                <a16:creationId xmlns:a16="http://schemas.microsoft.com/office/drawing/2014/main" id="{F192C600-B414-1B2E-F0D0-06C18E40190C}"/>
              </a:ext>
            </a:extLst>
          </p:cNvPr>
          <p:cNvSpPr txBox="1"/>
          <p:nvPr/>
        </p:nvSpPr>
        <p:spPr>
          <a:xfrm>
            <a:off x="9073106" y="2766621"/>
            <a:ext cx="2570253" cy="2141612"/>
          </a:xfrm>
          <a:prstGeom prst="rect">
            <a:avLst/>
          </a:prstGeom>
        </p:spPr>
        <p:txBody>
          <a:bodyPr vert="horz" wrap="square" lIns="0" tIns="12700" rIns="0" bIns="0" rtlCol="0" anchor="t">
            <a:spAutoFit/>
          </a:bodyPr>
          <a:lstStyle/>
          <a:p>
            <a:pPr marL="12700" marR="5080" indent="-635" algn="ctr">
              <a:lnSpc>
                <a:spcPct val="150000"/>
              </a:lnSpc>
              <a:spcBef>
                <a:spcPts val="100"/>
              </a:spcBef>
            </a:pPr>
            <a:r>
              <a:rPr lang="en-GB" sz="1400" dirty="0">
                <a:solidFill>
                  <a:srgbClr val="263066"/>
                </a:solidFill>
                <a:latin typeface="Poppins"/>
                <a:cs typeface="Poppins"/>
              </a:rPr>
              <a:t>If you would like to have </a:t>
            </a:r>
          </a:p>
          <a:p>
            <a:pPr marL="12700" marR="5080" indent="-635" algn="ctr">
              <a:lnSpc>
                <a:spcPct val="150000"/>
              </a:lnSpc>
              <a:spcBef>
                <a:spcPts val="100"/>
              </a:spcBef>
            </a:pPr>
            <a:r>
              <a:rPr lang="en-GB" sz="1400" dirty="0">
                <a:solidFill>
                  <a:srgbClr val="263066"/>
                </a:solidFill>
                <a:latin typeface="Poppins"/>
                <a:cs typeface="Poppins"/>
              </a:rPr>
              <a:t>an informal discussion about the role, please contact:</a:t>
            </a:r>
          </a:p>
          <a:p>
            <a:pPr marL="12700" marR="5080" indent="-635" algn="ctr">
              <a:lnSpc>
                <a:spcPct val="150000"/>
              </a:lnSpc>
              <a:spcBef>
                <a:spcPts val="100"/>
              </a:spcBef>
            </a:pPr>
            <a:r>
              <a:rPr lang="en-GB" sz="1400">
                <a:solidFill>
                  <a:srgbClr val="263066"/>
                </a:solidFill>
                <a:latin typeface="Poppins"/>
                <a:cs typeface="Poppins"/>
              </a:rPr>
              <a:t>P.Steele@</a:t>
            </a:r>
            <a:r>
              <a:rPr lang="en-GB" sz="1400" dirty="0">
                <a:solidFill>
                  <a:srgbClr val="263066"/>
                </a:solidFill>
                <a:latin typeface="Poppins"/>
                <a:cs typeface="Poppins"/>
              </a:rPr>
              <a:t>sported.org.uk</a:t>
            </a:r>
          </a:p>
          <a:p>
            <a:pPr marL="12700" marR="5080" indent="-635" algn="ctr">
              <a:spcBef>
                <a:spcPts val="100"/>
              </a:spcBef>
            </a:pPr>
            <a:endParaRPr lang="en-GB" sz="1400" dirty="0">
              <a:solidFill>
                <a:srgbClr val="263066"/>
              </a:solidFill>
              <a:latin typeface="Poppins"/>
              <a:cs typeface="Poppins"/>
            </a:endParaRPr>
          </a:p>
          <a:p>
            <a:pPr marL="12700" marR="5080" indent="-635" algn="ctr">
              <a:spcBef>
                <a:spcPts val="100"/>
              </a:spcBef>
            </a:pPr>
            <a:endParaRPr lang="en-GB" sz="1600" dirty="0">
              <a:solidFill>
                <a:srgbClr val="263066"/>
              </a:solidFill>
              <a:latin typeface="Poppins"/>
              <a:cs typeface="Poppins"/>
            </a:endParaRPr>
          </a:p>
        </p:txBody>
      </p:sp>
    </p:spTree>
    <p:extLst>
      <p:ext uri="{BB962C8B-B14F-4D97-AF65-F5344CB8AC3E}">
        <p14:creationId xmlns:p14="http://schemas.microsoft.com/office/powerpoint/2010/main" val="186334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0319143" y="5638837"/>
            <a:ext cx="1310398" cy="61663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03364" y="1190650"/>
            <a:ext cx="3511436"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endParaRPr/>
          </a:p>
        </p:txBody>
      </p:sp>
      <p:sp>
        <p:nvSpPr>
          <p:cNvPr id="8" name="object 8"/>
          <p:cNvSpPr/>
          <p:nvPr/>
        </p:nvSpPr>
        <p:spPr>
          <a:xfrm>
            <a:off x="603364" y="639000"/>
            <a:ext cx="3851678"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endParaRPr/>
          </a:p>
        </p:txBody>
      </p:sp>
      <p:sp>
        <p:nvSpPr>
          <p:cNvPr id="9" name="object 9"/>
          <p:cNvSpPr txBox="1">
            <a:spLocks noGrp="1"/>
          </p:cNvSpPr>
          <p:nvPr>
            <p:ph type="title"/>
          </p:nvPr>
        </p:nvSpPr>
        <p:spPr>
          <a:xfrm>
            <a:off x="603364" y="639000"/>
            <a:ext cx="4182810" cy="1019510"/>
          </a:xfrm>
          <a:prstGeom prst="rect">
            <a:avLst/>
          </a:prstGeom>
        </p:spPr>
        <p:txBody>
          <a:bodyPr vert="horz" wrap="square" lIns="0" tIns="100330" rIns="0" bIns="0" rtlCol="0" anchor="t">
            <a:spAutoFit/>
          </a:bodyPr>
          <a:lstStyle/>
          <a:p>
            <a:pPr marL="12700" marR="5080">
              <a:lnSpc>
                <a:spcPts val="3500"/>
              </a:lnSpc>
              <a:spcBef>
                <a:spcPts val="790"/>
              </a:spcBef>
            </a:pPr>
            <a:r>
              <a:rPr lang="en-GB" spc="20" dirty="0"/>
              <a:t>Note from </a:t>
            </a:r>
            <a:r>
              <a:rPr lang="en-GB" spc="15" dirty="0"/>
              <a:t>the </a:t>
            </a:r>
            <a:r>
              <a:rPr lang="en-GB" spc="15" dirty="0">
                <a:solidFill>
                  <a:srgbClr val="FBD82E"/>
                </a:solidFill>
              </a:rPr>
              <a:t>Sported CEO</a:t>
            </a:r>
            <a:endParaRPr spc="20" dirty="0">
              <a:solidFill>
                <a:srgbClr val="FBD82E"/>
              </a:solidFill>
            </a:endParaRPr>
          </a:p>
        </p:txBody>
      </p:sp>
      <p:sp>
        <p:nvSpPr>
          <p:cNvPr id="2" name="object 9">
            <a:extLst>
              <a:ext uri="{FF2B5EF4-FFF2-40B4-BE49-F238E27FC236}">
                <a16:creationId xmlns:a16="http://schemas.microsoft.com/office/drawing/2014/main" id="{164700F1-3E58-4687-A6C3-5687A561FB8F}"/>
              </a:ext>
            </a:extLst>
          </p:cNvPr>
          <p:cNvSpPr txBox="1"/>
          <p:nvPr/>
        </p:nvSpPr>
        <p:spPr>
          <a:xfrm>
            <a:off x="607127" y="1535986"/>
            <a:ext cx="11283836" cy="4942379"/>
          </a:xfrm>
          <a:prstGeom prst="rect">
            <a:avLst/>
          </a:prstGeom>
        </p:spPr>
        <p:txBody>
          <a:bodyPr vert="horz" wrap="square" lIns="0" tIns="12700" rIns="0" bIns="0" rtlCol="0" anchor="t">
            <a:spAutoFit/>
          </a:bodyPr>
          <a:lstStyle/>
          <a:p>
            <a:pPr marL="12700" marR="139065" indent="33020">
              <a:lnSpc>
                <a:spcPct val="100000"/>
              </a:lnSpc>
              <a:spcBef>
                <a:spcPts val="100"/>
              </a:spcBef>
            </a:pPr>
            <a:endParaRPr lang="en-GB" sz="1050">
              <a:solidFill>
                <a:srgbClr val="263066"/>
              </a:solidFill>
              <a:latin typeface="Poppins"/>
              <a:cs typeface="Poppins"/>
            </a:endParaRPr>
          </a:p>
          <a:p>
            <a:pPr marL="12700" marR="139065">
              <a:lnSpc>
                <a:spcPct val="100000"/>
              </a:lnSpc>
              <a:spcBef>
                <a:spcPts val="100"/>
              </a:spcBef>
            </a:pPr>
            <a:r>
              <a:rPr lang="en-GB" sz="1050">
                <a:solidFill>
                  <a:srgbClr val="263066"/>
                </a:solidFill>
                <a:latin typeface="Poppins"/>
                <a:cs typeface="Poppins"/>
              </a:rPr>
              <a:t>Thank you for expressing an interest in this important and exciting role as Sported looks to further grow the charity.</a:t>
            </a:r>
          </a:p>
          <a:p>
            <a:pPr marL="12700" marR="139065" indent="33020">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It has never been a harder time to be a young person growing up in the UK. One in four children live in poverty; 80% of young people note their mental health has worsened in recent months. With youth provision reduced by over 40% since 2015, an already challenging future has been exacerbated by Covid-19 which has disproportionately affected the most disadvantaged and widened inequalities. </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Amidst the gloom, thousands of community sports groups operate, not to create the next sporting superstar, but to remove barriers from young people’s lives to allow them to thrive against the odds.  We are the UK’s largest network of community sports groups, and we exist to provide our group leaders with the skills and funding needed so that their groups can become inclusive, sustainable and deliver their services to those who those in need. We are driven to act as a voice of grassroots sport, especially on behalf of those who are </a:t>
            </a:r>
            <a:r>
              <a:rPr lang="en-GB" sz="1050" err="1">
                <a:solidFill>
                  <a:srgbClr val="263066"/>
                </a:solidFill>
                <a:latin typeface="Poppins"/>
                <a:cs typeface="Poppins"/>
              </a:rPr>
              <a:t>minoritised</a:t>
            </a:r>
            <a:r>
              <a:rPr lang="en-GB" sz="1050">
                <a:solidFill>
                  <a:srgbClr val="263066"/>
                </a:solidFill>
                <a:latin typeface="Poppins"/>
                <a:cs typeface="Poppins"/>
              </a:rPr>
              <a:t> and helping to tackle inequalities at community level.</a:t>
            </a:r>
          </a:p>
          <a:p>
            <a:pPr marL="12700" marR="139065">
              <a:spcBef>
                <a:spcPts val="100"/>
              </a:spcBef>
            </a:pPr>
            <a:r>
              <a:rPr lang="en-GB" sz="1050">
                <a:solidFill>
                  <a:srgbClr val="263066"/>
                </a:solidFill>
                <a:latin typeface="Poppins"/>
                <a:cs typeface="Poppins"/>
              </a:rPr>
              <a:t>                       </a:t>
            </a:r>
          </a:p>
          <a:p>
            <a:pPr marL="12700" marR="139065">
              <a:lnSpc>
                <a:spcPct val="100000"/>
              </a:lnSpc>
              <a:spcBef>
                <a:spcPts val="100"/>
              </a:spcBef>
            </a:pPr>
            <a:r>
              <a:rPr lang="en-GB" sz="1050">
                <a:solidFill>
                  <a:srgbClr val="263066"/>
                </a:solidFill>
                <a:latin typeface="Poppins"/>
                <a:cs typeface="Poppins"/>
              </a:rPr>
              <a:t>If successful, you’ll be joining a remarkable Sported team of 50 people with a wide range of backgrounds and specialisms. You will lead an excellent, and ambitious London team and work closely with the other managers within the Delivery Team including the National Managers in England, Scotland, Wales and Northern Ireland. We also have a central office in Borough, London.</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Even more capacity is provided by our skilled, knowledgeable and passionate volunteers, who now number more than 300, and who work with the leaders of our member groups – most of them also volunteers – to build the effectiveness and sustainability of their organisations, so that they can do what they do best: positively influence and change the lives of young people.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For more information about Sported, our services and our impact, please see </a:t>
            </a:r>
            <a:r>
              <a:rPr lang="en-GB" sz="1050">
                <a:solidFill>
                  <a:srgbClr val="263066"/>
                </a:solidFill>
                <a:latin typeface="Poppins"/>
                <a:cs typeface="Poppins"/>
                <a:hlinkClick r:id="rId3">
                  <a:extLst>
                    <a:ext uri="{A12FA001-AC4F-418D-AE19-62706E023703}">
                      <ahyp:hlinkClr xmlns:ahyp="http://schemas.microsoft.com/office/drawing/2018/hyperlinkcolor" val="tx"/>
                    </a:ext>
                  </a:extLst>
                </a:hlinkClick>
              </a:rPr>
              <a:t>www.sported.org.uk</a:t>
            </a:r>
            <a:r>
              <a:rPr lang="en-GB" sz="1050">
                <a:solidFill>
                  <a:srgbClr val="263066"/>
                </a:solidFill>
                <a:latin typeface="Poppins"/>
                <a:cs typeface="Poppins"/>
              </a:rPr>
              <a:t>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Whether or not you apply for this role, I’m grateful to you for considering bringing your skills and energy to Sported and our wonderful members. </a:t>
            </a:r>
          </a:p>
          <a:p>
            <a:pPr marL="12700" marR="139065" indent="33020">
              <a:lnSpc>
                <a:spcPct val="100000"/>
              </a:lnSpc>
              <a:spcBef>
                <a:spcPts val="100"/>
              </a:spcBef>
            </a:pPr>
            <a:endParaRPr lang="en-GB" sz="1050">
              <a:solidFill>
                <a:srgbClr val="263066"/>
              </a:solidFill>
              <a:latin typeface="Poppins"/>
              <a:cs typeface="Poppins"/>
            </a:endParaRPr>
          </a:p>
          <a:p>
            <a:pPr marL="12700" marR="139065" indent="33020">
              <a:lnSpc>
                <a:spcPct val="100000"/>
              </a:lnSpc>
              <a:spcBef>
                <a:spcPts val="100"/>
              </a:spcBef>
            </a:pPr>
            <a:r>
              <a:rPr lang="en-GB" sz="1050">
                <a:solidFill>
                  <a:srgbClr val="263066"/>
                </a:solidFill>
                <a:latin typeface="Poppins"/>
                <a:cs typeface="Poppins"/>
              </a:rPr>
              <a:t>Yours faithfully,</a:t>
            </a:r>
          </a:p>
          <a:p>
            <a:pPr marL="12700" marR="139065" indent="33020">
              <a:spcBef>
                <a:spcPts val="100"/>
              </a:spcBef>
            </a:pPr>
            <a:r>
              <a:rPr lang="en-GB" sz="1050">
                <a:solidFill>
                  <a:srgbClr val="263066"/>
                </a:solidFill>
                <a:latin typeface="Poppins"/>
                <a:cs typeface="Poppins"/>
              </a:rPr>
              <a:t>  </a:t>
            </a:r>
          </a:p>
          <a:p>
            <a:pPr marL="12700" marR="139065" indent="33020">
              <a:spcBef>
                <a:spcPts val="100"/>
              </a:spcBef>
            </a:pPr>
            <a:endParaRPr lang="en-GB" sz="1050">
              <a:solidFill>
                <a:srgbClr val="263066"/>
              </a:solidFill>
              <a:latin typeface="Poppins"/>
              <a:cs typeface="Poppins"/>
            </a:endParaRPr>
          </a:p>
          <a:p>
            <a:pPr marL="12700" marR="139065" indent="33020">
              <a:spcBef>
                <a:spcPts val="100"/>
              </a:spcBef>
            </a:pPr>
            <a:r>
              <a:rPr lang="en-GB" sz="1050">
                <a:solidFill>
                  <a:srgbClr val="263066"/>
                </a:solidFill>
                <a:latin typeface="Poppins"/>
                <a:cs typeface="Poppins"/>
              </a:rPr>
              <a:t>Sarah Kaye</a:t>
            </a:r>
          </a:p>
          <a:p>
            <a:pPr marL="12700" marR="139065" indent="33020">
              <a:spcBef>
                <a:spcPts val="100"/>
              </a:spcBef>
            </a:pPr>
            <a:r>
              <a:rPr lang="en-GB" sz="1050">
                <a:solidFill>
                  <a:srgbClr val="263066"/>
                </a:solidFill>
                <a:latin typeface="Poppins"/>
                <a:cs typeface="Poppins"/>
              </a:rPr>
              <a:t>Sported CEO</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5B926B-31CC-A14C-B3D1-C07FF091D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9184"/>
            <a:ext cx="12192000" cy="6858000"/>
          </a:xfrm>
          <a:prstGeom prst="rect">
            <a:avLst/>
          </a:prstGeom>
        </p:spPr>
      </p:pic>
      <p:sp>
        <p:nvSpPr>
          <p:cNvPr id="8" name="object 8"/>
          <p:cNvSpPr txBox="1"/>
          <p:nvPr/>
        </p:nvSpPr>
        <p:spPr>
          <a:xfrm>
            <a:off x="904973" y="2263031"/>
            <a:ext cx="3314689" cy="3362459"/>
          </a:xfrm>
          <a:prstGeom prst="rect">
            <a:avLst/>
          </a:prstGeom>
          <a:solidFill>
            <a:schemeClr val="bg1"/>
          </a:solidFill>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Our 2021-25 organisational strategy, </a:t>
            </a:r>
            <a:r>
              <a:rPr lang="en-GB">
                <a:solidFill>
                  <a:srgbClr val="0084E6"/>
                </a:solidFill>
                <a:latin typeface="Poppins SemiBold" panose="00000700000000000000" pitchFamily="2" charset="0"/>
                <a:cs typeface="Poppins SemiBold" panose="00000700000000000000" pitchFamily="2" charset="0"/>
              </a:rPr>
              <a:t>sets out how we will</a:t>
            </a: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strengthen the local workforce and build the resilience of community sports groups. </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noProof="0">
                <a:ln>
                  <a:noFill/>
                </a:ln>
                <a:solidFill>
                  <a:srgbClr val="008FD0"/>
                </a:solidFill>
                <a:effectLst/>
                <a:uLnTx/>
                <a:uFillTx/>
                <a:latin typeface="Poppins SemiBold" panose="00000700000000000000" pitchFamily="2" charset="0"/>
                <a:cs typeface="Poppins SemiBold" panose="00000700000000000000" pitchFamily="2" charset="0"/>
              </a:rPr>
              <a:t>Through our network of 3,000 grassroots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groups, we will improve wellbeing, tackle inequalities and connect communities.</a:t>
            </a:r>
          </a:p>
        </p:txBody>
      </p:sp>
      <p:sp>
        <p:nvSpPr>
          <p:cNvPr id="9" name="object 9"/>
          <p:cNvSpPr txBox="1"/>
          <p:nvPr/>
        </p:nvSpPr>
        <p:spPr>
          <a:xfrm>
            <a:off x="4644958" y="1649081"/>
            <a:ext cx="2977515" cy="3294428"/>
          </a:xfrm>
          <a:prstGeom prst="rect">
            <a:avLst/>
          </a:prstGeom>
          <a:solidFill>
            <a:schemeClr val="bg1"/>
          </a:solidFill>
        </p:spPr>
        <p:txBody>
          <a:bodyPr vert="horz" wrap="square" lIns="0" tIns="12700" rIns="0" bIns="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know sport and physical activity can have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wide ranging benefits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for young people, communities, and society.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chemeClr val="tx2"/>
                </a:solidFill>
                <a:effectLst/>
                <a:uLnTx/>
                <a:uFillTx/>
                <a:latin typeface="Poppins" panose="00000500000000000000" pitchFamily="2" charset="0"/>
                <a:ea typeface="Calibri" panose="020F0502020204030204" pitchFamily="34" charset="0"/>
                <a:cs typeface="Poppins" panose="00000500000000000000" pitchFamily="2" charset="0"/>
              </a:rPr>
              <a:t>Between 2021 and 2025,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have identified 3 priority areas - wellbeing, equality and community - that are hugely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relevant and important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within the current environment, and also where we believe Sported has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expertise and experience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have the biggest impact.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At the heart of our work will remain our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long-standing commitment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support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passionate, dedicated local people</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 who are running vital community sports groups across the UK and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building the resilience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of these groups, so that they can survive and thrive.</a:t>
            </a:r>
          </a:p>
        </p:txBody>
      </p:sp>
      <p:sp>
        <p:nvSpPr>
          <p:cNvPr id="10" name="object 10"/>
          <p:cNvSpPr/>
          <p:nvPr/>
        </p:nvSpPr>
        <p:spPr>
          <a:xfrm>
            <a:off x="8516493" y="838235"/>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txBox="1"/>
          <p:nvPr/>
        </p:nvSpPr>
        <p:spPr>
          <a:xfrm>
            <a:off x="8707042" y="1408513"/>
            <a:ext cx="1762125" cy="1051570"/>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We want every young person to have the same opportunity to fulfil their potential.</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5" name="object 10">
            <a:extLst>
              <a:ext uri="{FF2B5EF4-FFF2-40B4-BE49-F238E27FC236}">
                <a16:creationId xmlns:a16="http://schemas.microsoft.com/office/drawing/2014/main" id="{7D2CD62E-4557-4E2C-A734-BBDF8B47730F}"/>
              </a:ext>
            </a:extLst>
          </p:cNvPr>
          <p:cNvSpPr/>
          <p:nvPr/>
        </p:nvSpPr>
        <p:spPr>
          <a:xfrm>
            <a:off x="8516493" y="3370401"/>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1">
            <a:extLst>
              <a:ext uri="{FF2B5EF4-FFF2-40B4-BE49-F238E27FC236}">
                <a16:creationId xmlns:a16="http://schemas.microsoft.com/office/drawing/2014/main" id="{967C28F3-8FEE-4553-B807-F8F3B4361B6B}"/>
              </a:ext>
            </a:extLst>
          </p:cNvPr>
          <p:cNvSpPr txBox="1"/>
          <p:nvPr/>
        </p:nvSpPr>
        <p:spPr>
          <a:xfrm>
            <a:off x="8707042" y="3940679"/>
            <a:ext cx="1762125" cy="1090042"/>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Helping community groups survive, to help young people thrive.</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8" name="Rectangle 17">
            <a:extLst>
              <a:ext uri="{FF2B5EF4-FFF2-40B4-BE49-F238E27FC236}">
                <a16:creationId xmlns:a16="http://schemas.microsoft.com/office/drawing/2014/main" id="{DBD16047-5C41-43B2-9AB9-68EEE2344709}"/>
              </a:ext>
            </a:extLst>
          </p:cNvPr>
          <p:cNvSpPr/>
          <p:nvPr/>
        </p:nvSpPr>
        <p:spPr>
          <a:xfrm>
            <a:off x="8134971" y="1026710"/>
            <a:ext cx="1654980"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vision</a:t>
            </a:r>
          </a:p>
        </p:txBody>
      </p:sp>
      <p:sp>
        <p:nvSpPr>
          <p:cNvPr id="19" name="Rectangle 18">
            <a:extLst>
              <a:ext uri="{FF2B5EF4-FFF2-40B4-BE49-F238E27FC236}">
                <a16:creationId xmlns:a16="http://schemas.microsoft.com/office/drawing/2014/main" id="{8CD812C8-3431-4FB0-A509-7AFB39433DE5}"/>
              </a:ext>
            </a:extLst>
          </p:cNvPr>
          <p:cNvSpPr/>
          <p:nvPr/>
        </p:nvSpPr>
        <p:spPr>
          <a:xfrm>
            <a:off x="8134970" y="3568513"/>
            <a:ext cx="1654981"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purpose</a:t>
            </a:r>
          </a:p>
        </p:txBody>
      </p:sp>
      <p:sp>
        <p:nvSpPr>
          <p:cNvPr id="20" name="object 4">
            <a:extLst>
              <a:ext uri="{FF2B5EF4-FFF2-40B4-BE49-F238E27FC236}">
                <a16:creationId xmlns:a16="http://schemas.microsoft.com/office/drawing/2014/main" id="{40E73909-3B34-4BDA-865D-B3F2ED08F8CC}"/>
              </a:ext>
            </a:extLst>
          </p:cNvPr>
          <p:cNvSpPr/>
          <p:nvPr/>
        </p:nvSpPr>
        <p:spPr>
          <a:xfrm>
            <a:off x="633399" y="1183913"/>
            <a:ext cx="2730781"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5">
            <a:extLst>
              <a:ext uri="{FF2B5EF4-FFF2-40B4-BE49-F238E27FC236}">
                <a16:creationId xmlns:a16="http://schemas.microsoft.com/office/drawing/2014/main" id="{BCEB1BCA-4A51-4E15-8264-4F7EBFE34285}"/>
              </a:ext>
            </a:extLst>
          </p:cNvPr>
          <p:cNvSpPr/>
          <p:nvPr/>
        </p:nvSpPr>
        <p:spPr>
          <a:xfrm>
            <a:off x="633399" y="651834"/>
            <a:ext cx="4053761"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6">
            <a:extLst>
              <a:ext uri="{FF2B5EF4-FFF2-40B4-BE49-F238E27FC236}">
                <a16:creationId xmlns:a16="http://schemas.microsoft.com/office/drawing/2014/main" id="{5ECFEB15-1423-44D7-9C11-14CB049006BD}"/>
              </a:ext>
            </a:extLst>
          </p:cNvPr>
          <p:cNvSpPr txBox="1">
            <a:spLocks/>
          </p:cNvSpPr>
          <p:nvPr/>
        </p:nvSpPr>
        <p:spPr>
          <a:xfrm>
            <a:off x="737062" y="638420"/>
            <a:ext cx="4053761" cy="1010661"/>
          </a:xfrm>
          <a:prstGeom prst="rect">
            <a:avLst/>
          </a:prstGeom>
        </p:spPr>
        <p:txBody>
          <a:bodyPr vert="horz" wrap="square" lIns="0" tIns="10033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l" defTabSz="914400" rtl="0" eaLnBrk="1" fontAlgn="auto" latinLnBrk="0" hangingPunct="1">
              <a:lnSpc>
                <a:spcPts val="3500"/>
              </a:lnSpc>
              <a:spcBef>
                <a:spcPts val="790"/>
              </a:spcBef>
              <a:spcAft>
                <a:spcPts val="0"/>
              </a:spcAft>
              <a:buClrTx/>
              <a:buSzTx/>
              <a:buFontTx/>
              <a:buNone/>
              <a:tabLst/>
              <a:defRPr/>
            </a:pPr>
            <a:r>
              <a:rPr kumimoji="0" lang="en-GB" sz="3450" b="1" i="0" u="none" strike="noStrike" kern="1200" cap="none" spc="20" normalizeH="0" baseline="0" noProof="0">
                <a:ln>
                  <a:noFill/>
                </a:ln>
                <a:solidFill>
                  <a:prstClr val="white"/>
                </a:solidFill>
                <a:effectLst/>
                <a:uLnTx/>
                <a:uFillTx/>
                <a:latin typeface="Poppins"/>
                <a:ea typeface="+mj-ea"/>
                <a:cs typeface="Poppins"/>
              </a:rPr>
              <a:t>Reach. Include.</a:t>
            </a:r>
            <a:br>
              <a:rPr kumimoji="0" lang="en-GB" sz="3450" b="1" i="0" u="none" strike="noStrike" kern="1200" cap="none" spc="20" normalizeH="0" baseline="0" noProof="0">
                <a:ln>
                  <a:noFill/>
                </a:ln>
                <a:solidFill>
                  <a:prstClr val="white"/>
                </a:solidFill>
                <a:effectLst/>
                <a:uLnTx/>
                <a:uFillTx/>
                <a:latin typeface="Poppins"/>
                <a:ea typeface="+mj-ea"/>
                <a:cs typeface="Poppins"/>
              </a:rPr>
            </a:br>
            <a:r>
              <a:rPr kumimoji="0" lang="en-GB" sz="3450" b="1" i="0" u="none" strike="noStrike" kern="1200" cap="none" spc="20" normalizeH="0" baseline="0" noProof="0">
                <a:ln>
                  <a:noFill/>
                </a:ln>
                <a:solidFill>
                  <a:srgbClr val="FBD82E"/>
                </a:solidFill>
                <a:effectLst/>
                <a:uLnTx/>
                <a:uFillTx/>
                <a:latin typeface="Poppins"/>
                <a:ea typeface="+mj-ea"/>
                <a:cs typeface="Poppins"/>
              </a:rPr>
              <a:t>Empower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13" y="0"/>
            <a:ext cx="12170779" cy="68387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319143" y="5638837"/>
            <a:ext cx="1310398" cy="616635"/>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5436" y="640542"/>
            <a:ext cx="3819118" cy="552844"/>
          </a:xfrm>
          <a:prstGeom prst="rect">
            <a:avLst/>
          </a:prstGeom>
          <a:solidFill>
            <a:srgbClr val="008FD0"/>
          </a:solidFill>
        </p:spPr>
        <p:txBody>
          <a:bodyPr vert="horz" wrap="square" lIns="0" tIns="91440" rIns="0" bIns="0" rtlCol="0">
            <a:spAutoFit/>
          </a:bodyPr>
          <a:lstStyle/>
          <a:p>
            <a:pPr marL="149225" marR="124460">
              <a:lnSpc>
                <a:spcPts val="3500"/>
              </a:lnSpc>
              <a:spcBef>
                <a:spcPts val="720"/>
              </a:spcBef>
            </a:pPr>
            <a:r>
              <a:rPr lang="en-GB" spc="20"/>
              <a:t>The Clubhouse</a:t>
            </a:r>
            <a:endParaRPr spc="20">
              <a:solidFill>
                <a:srgbClr val="FFED00"/>
              </a:solidFill>
            </a:endParaRPr>
          </a:p>
        </p:txBody>
      </p:sp>
      <p:sp>
        <p:nvSpPr>
          <p:cNvPr id="7" name="object 7"/>
          <p:cNvSpPr txBox="1"/>
          <p:nvPr/>
        </p:nvSpPr>
        <p:spPr>
          <a:xfrm>
            <a:off x="5211914" y="2876341"/>
            <a:ext cx="1762125" cy="1122680"/>
          </a:xfrm>
          <a:prstGeom prst="rect">
            <a:avLst/>
          </a:prstGeom>
        </p:spPr>
        <p:txBody>
          <a:bodyPr vert="horz" wrap="square" lIns="0" tIns="12700" rIns="0" bIns="0" rtlCol="0">
            <a:spAutoFit/>
          </a:bodyPr>
          <a:lstStyle/>
          <a:p>
            <a:pPr marL="12700" marR="5080" indent="-635" algn="ctr">
              <a:lnSpc>
                <a:spcPct val="100000"/>
              </a:lnSpc>
              <a:spcBef>
                <a:spcPts val="100"/>
              </a:spcBef>
            </a:pPr>
            <a:r>
              <a:rPr sz="1200" b="1">
                <a:solidFill>
                  <a:srgbClr val="FFFFFF"/>
                </a:solidFill>
                <a:latin typeface="Poppins"/>
                <a:cs typeface="Poppins"/>
              </a:rPr>
              <a:t>Girls had a more  positive perception of  themselves,</a:t>
            </a:r>
            <a:r>
              <a:rPr sz="1200" b="1" spc="-85">
                <a:solidFill>
                  <a:srgbClr val="FFFFFF"/>
                </a:solidFill>
                <a:latin typeface="Poppins"/>
                <a:cs typeface="Poppins"/>
              </a:rPr>
              <a:t> </a:t>
            </a:r>
            <a:r>
              <a:rPr sz="1200" b="1">
                <a:solidFill>
                  <a:srgbClr val="FFFFFF"/>
                </a:solidFill>
                <a:latin typeface="Poppins"/>
                <a:cs typeface="Poppins"/>
              </a:rPr>
              <a:t>including  feeling less of</a:t>
            </a:r>
            <a:r>
              <a:rPr sz="1200" b="1" spc="-75">
                <a:solidFill>
                  <a:srgbClr val="FFFFFF"/>
                </a:solidFill>
                <a:latin typeface="Poppins"/>
                <a:cs typeface="Poppins"/>
              </a:rPr>
              <a:t> </a:t>
            </a:r>
            <a:r>
              <a:rPr sz="1200" b="1">
                <a:solidFill>
                  <a:srgbClr val="FFFFFF"/>
                </a:solidFill>
                <a:latin typeface="Poppins"/>
                <a:cs typeface="Poppins"/>
              </a:rPr>
              <a:t>a</a:t>
            </a:r>
            <a:r>
              <a:rPr sz="1200" b="1" spc="-25">
                <a:solidFill>
                  <a:srgbClr val="FFFFFF"/>
                </a:solidFill>
                <a:latin typeface="Poppins"/>
                <a:cs typeface="Poppins"/>
              </a:rPr>
              <a:t> </a:t>
            </a:r>
            <a:r>
              <a:rPr sz="1200" b="1">
                <a:solidFill>
                  <a:srgbClr val="FFFFFF"/>
                </a:solidFill>
                <a:latin typeface="Poppins"/>
                <a:cs typeface="Poppins"/>
              </a:rPr>
              <a:t>failure  and being happy with  who they</a:t>
            </a:r>
            <a:r>
              <a:rPr sz="1200" b="1" spc="-15">
                <a:solidFill>
                  <a:srgbClr val="FFFFFF"/>
                </a:solidFill>
                <a:latin typeface="Poppins"/>
                <a:cs typeface="Poppins"/>
              </a:rPr>
              <a:t> </a:t>
            </a:r>
            <a:r>
              <a:rPr sz="1200" b="1">
                <a:solidFill>
                  <a:srgbClr val="FFFFFF"/>
                </a:solidFill>
                <a:latin typeface="Poppins"/>
                <a:cs typeface="Poppins"/>
              </a:rPr>
              <a:t>are</a:t>
            </a:r>
            <a:endParaRPr sz="1200">
              <a:latin typeface="Poppins"/>
              <a:cs typeface="Poppins"/>
            </a:endParaRPr>
          </a:p>
        </p:txBody>
      </p:sp>
      <p:pic>
        <p:nvPicPr>
          <p:cNvPr id="5" name="Picture 4">
            <a:extLst>
              <a:ext uri="{FF2B5EF4-FFF2-40B4-BE49-F238E27FC236}">
                <a16:creationId xmlns:a16="http://schemas.microsoft.com/office/drawing/2014/main" id="{4DB007FB-984F-40EC-8367-EC4AC1CEC409}"/>
              </a:ext>
            </a:extLst>
          </p:cNvPr>
          <p:cNvPicPr>
            <a:picLocks noChangeAspect="1"/>
          </p:cNvPicPr>
          <p:nvPr/>
        </p:nvPicPr>
        <p:blipFill>
          <a:blip r:embed="rId4"/>
          <a:stretch>
            <a:fillRect/>
          </a:stretch>
        </p:blipFill>
        <p:spPr>
          <a:xfrm>
            <a:off x="1010653" y="1320114"/>
            <a:ext cx="8977958" cy="5357814"/>
          </a:xfrm>
          <a:prstGeom prst="rect">
            <a:avLst/>
          </a:prstGeom>
        </p:spPr>
      </p:pic>
      <p:sp>
        <p:nvSpPr>
          <p:cNvPr id="6" name="TextBox 5">
            <a:extLst>
              <a:ext uri="{FF2B5EF4-FFF2-40B4-BE49-F238E27FC236}">
                <a16:creationId xmlns:a16="http://schemas.microsoft.com/office/drawing/2014/main" id="{23A89CC8-2229-DC2B-45BB-F0E96D7E3D87}"/>
              </a:ext>
            </a:extLst>
          </p:cNvPr>
          <p:cNvSpPr txBox="1"/>
          <p:nvPr/>
        </p:nvSpPr>
        <p:spPr>
          <a:xfrm>
            <a:off x="7569724" y="461913"/>
            <a:ext cx="3638746" cy="553998"/>
          </a:xfrm>
          <a:prstGeom prst="rect">
            <a:avLst/>
          </a:prstGeom>
          <a:noFill/>
        </p:spPr>
        <p:txBody>
          <a:bodyPr wrap="square" rtlCol="0">
            <a:spAutoFit/>
          </a:bodyPr>
          <a:lstStyle/>
          <a:p>
            <a:r>
              <a:rPr lang="en-GB" sz="1500">
                <a:latin typeface="Poppins" panose="00000500000000000000" pitchFamily="2" charset="0"/>
                <a:cs typeface="Poppins" panose="00000500000000000000" pitchFamily="2" charset="0"/>
              </a:rPr>
              <a:t>Sported’s Organisational Strategy – </a:t>
            </a:r>
            <a:r>
              <a:rPr lang="en-GB" sz="1500">
                <a:latin typeface="Poppins" panose="00000500000000000000" pitchFamily="2" charset="0"/>
                <a:cs typeface="Poppins" panose="00000500000000000000" pitchFamily="2" charset="0"/>
                <a:hlinkClick r:id="rId5"/>
              </a:rPr>
              <a:t>Reach, Include, Empower 2021-2025</a:t>
            </a:r>
            <a:endParaRPr lang="en-GB" sz="1500">
              <a:latin typeface="Poppins" panose="00000500000000000000" pitchFamily="2" charset="0"/>
              <a:cs typeface="Poppins"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3" y="0"/>
            <a:ext cx="12193193" cy="6858000"/>
          </a:xfrm>
          <a:prstGeom prst="rect">
            <a:avLst/>
          </a:prstGeom>
          <a:blipFill>
            <a:blip r:embed="rId2" cstate="print"/>
            <a:stretch>
              <a:fillRect/>
            </a:stretch>
          </a:blipFill>
        </p:spPr>
        <p:txBody>
          <a:bodyPr wrap="square" lIns="0" tIns="0" rIns="0" bIns="0" rtlCol="0"/>
          <a:lstStyle/>
          <a:p>
            <a:endParaRPr lang="en-GB"/>
          </a:p>
        </p:txBody>
      </p:sp>
      <p:sp>
        <p:nvSpPr>
          <p:cNvPr id="3" name="object 3"/>
          <p:cNvSpPr/>
          <p:nvPr/>
        </p:nvSpPr>
        <p:spPr>
          <a:xfrm>
            <a:off x="10336248" y="5672939"/>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7058" y="675005"/>
            <a:ext cx="2790000" cy="1007071"/>
          </a:xfrm>
          <a:prstGeom prst="rect">
            <a:avLst/>
          </a:prstGeom>
          <a:solidFill>
            <a:srgbClr val="FBD82E"/>
          </a:solidFill>
        </p:spPr>
        <p:txBody>
          <a:bodyPr vert="horz" wrap="square" lIns="0" tIns="91440" rIns="0" bIns="0" rtlCol="0">
            <a:spAutoFit/>
          </a:bodyPr>
          <a:lstStyle/>
          <a:p>
            <a:pPr marL="149225" marR="124460">
              <a:lnSpc>
                <a:spcPts val="3500"/>
              </a:lnSpc>
              <a:spcBef>
                <a:spcPts val="720"/>
              </a:spcBef>
            </a:pPr>
            <a:r>
              <a:rPr lang="en-GB" sz="3450" b="1" spc="20">
                <a:solidFill>
                  <a:schemeClr val="bg1"/>
                </a:solidFill>
                <a:latin typeface="Poppins" panose="00000500000000000000" pitchFamily="2" charset="0"/>
                <a:cs typeface="Poppins" panose="00000500000000000000" pitchFamily="2" charset="0"/>
              </a:rPr>
              <a:t>S</a:t>
            </a:r>
            <a:r>
              <a:rPr lang="en-GB" sz="3450" b="1" spc="15">
                <a:solidFill>
                  <a:schemeClr val="bg1"/>
                </a:solidFill>
                <a:latin typeface="Poppins" panose="00000500000000000000" pitchFamily="2" charset="0"/>
                <a:cs typeface="Poppins" panose="00000500000000000000" pitchFamily="2" charset="0"/>
              </a:rPr>
              <a:t>taff </a:t>
            </a:r>
            <a:br>
              <a:rPr lang="en-GB" sz="3450" b="1" spc="15">
                <a:solidFill>
                  <a:srgbClr val="1B8FD0"/>
                </a:solidFill>
                <a:latin typeface="Poppins" panose="00000500000000000000" pitchFamily="2" charset="0"/>
                <a:cs typeface="Poppins" panose="00000500000000000000" pitchFamily="2" charset="0"/>
              </a:rPr>
            </a:br>
            <a:r>
              <a:rPr lang="en-GB" sz="3450" b="1" spc="-20">
                <a:solidFill>
                  <a:srgbClr val="1B8FD0"/>
                </a:solidFill>
                <a:latin typeface="Poppins" panose="00000500000000000000" pitchFamily="2" charset="0"/>
                <a:cs typeface="Poppins" panose="00000500000000000000" pitchFamily="2" charset="0"/>
              </a:rPr>
              <a:t>benefits</a:t>
            </a:r>
            <a:endParaRPr lang="en-GB" sz="3450" b="1" spc="20">
              <a:solidFill>
                <a:srgbClr val="1B8FD0"/>
              </a:solidFill>
              <a:latin typeface="Poppins" panose="00000500000000000000" pitchFamily="2" charset="0"/>
              <a:cs typeface="Poppins" panose="00000500000000000000" pitchFamily="2" charset="0"/>
            </a:endParaRPr>
          </a:p>
        </p:txBody>
      </p:sp>
      <p:sp>
        <p:nvSpPr>
          <p:cNvPr id="6" name="object 6"/>
          <p:cNvSpPr txBox="1"/>
          <p:nvPr/>
        </p:nvSpPr>
        <p:spPr>
          <a:xfrm>
            <a:off x="7404595" y="818055"/>
            <a:ext cx="4411825" cy="4342214"/>
          </a:xfrm>
          <a:prstGeom prst="rect">
            <a:avLst/>
          </a:prstGeom>
        </p:spPr>
        <p:txBody>
          <a:bodyPr vert="horz" wrap="square" lIns="0" tIns="12700" rIns="0" bIns="0" rtlCol="0">
            <a:spAutoFit/>
          </a:bodyPr>
          <a:lstStyle/>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Flexible working </a:t>
            </a:r>
            <a:r>
              <a:rPr lang="en-GB" sz="1300">
                <a:solidFill>
                  <a:srgbClr val="FFFFFF"/>
                </a:solidFill>
                <a:latin typeface="Poppins" panose="00000500000000000000" pitchFamily="2" charset="0"/>
                <a:cs typeface="Poppins" panose="00000500000000000000" pitchFamily="2" charset="0"/>
              </a:rPr>
              <a:t>arrangements, including working from home and flexibility around caring responsibilities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a:t>
            </a:r>
            <a:r>
              <a:rPr lang="en-GB" sz="1300" b="1">
                <a:solidFill>
                  <a:srgbClr val="FFFFFF"/>
                </a:solidFill>
                <a:latin typeface="Poppins" panose="00000500000000000000" pitchFamily="2" charset="0"/>
                <a:cs typeface="Poppins" panose="00000500000000000000" pitchFamily="2" charset="0"/>
              </a:rPr>
              <a:t>confidential counselling</a:t>
            </a:r>
            <a:r>
              <a:rPr lang="en-GB" sz="1300">
                <a:solidFill>
                  <a:srgbClr val="FFFFFF"/>
                </a:solidFill>
                <a:latin typeface="Poppins" panose="00000500000000000000" pitchFamily="2" charset="0"/>
                <a:cs typeface="Poppins" panose="00000500000000000000" pitchFamily="2" charset="0"/>
              </a:rPr>
              <a:t> service is available to all employees free of charge</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Annual leave entitlement of 25 days</a:t>
            </a:r>
            <a:r>
              <a:rPr lang="en-GB" sz="1300">
                <a:solidFill>
                  <a:srgbClr val="FFFFFF"/>
                </a:solidFill>
                <a:latin typeface="Poppins" panose="00000500000000000000" pitchFamily="2" charset="0"/>
                <a:cs typeface="Poppins" panose="00000500000000000000" pitchFamily="2" charset="0"/>
              </a:rPr>
              <a:t>, in addition to public holidays (pro-rata for part-time colleagues) increasing 1 day per year after 4 years</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Access to a </a:t>
            </a:r>
            <a:r>
              <a:rPr lang="en-GB" sz="1300" b="1">
                <a:solidFill>
                  <a:srgbClr val="FFFFFF"/>
                </a:solidFill>
                <a:latin typeface="Poppins" panose="00000500000000000000" pitchFamily="2" charset="0"/>
                <a:cs typeface="Poppins" panose="00000500000000000000" pitchFamily="2" charset="0"/>
              </a:rPr>
              <a:t>Pension Scheme </a:t>
            </a:r>
            <a:r>
              <a:rPr lang="en-GB" sz="1300">
                <a:solidFill>
                  <a:srgbClr val="FFFFFF"/>
                </a:solidFill>
                <a:latin typeface="Poppins" panose="00000500000000000000" pitchFamily="2" charset="0"/>
                <a:cs typeface="Poppins" panose="00000500000000000000" pitchFamily="2" charset="0"/>
              </a:rPr>
              <a:t>to give you peace of mind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Sported </a:t>
            </a:r>
            <a:r>
              <a:rPr lang="en-GB" sz="1300" b="1">
                <a:solidFill>
                  <a:srgbClr val="FFFFFF"/>
                </a:solidFill>
                <a:latin typeface="Poppins" panose="00000500000000000000" pitchFamily="2" charset="0"/>
                <a:cs typeface="Poppins" panose="00000500000000000000" pitchFamily="2" charset="0"/>
              </a:rPr>
              <a:t>‘Culture Club’ </a:t>
            </a:r>
            <a:r>
              <a:rPr lang="en-GB" sz="1300">
                <a:solidFill>
                  <a:srgbClr val="FFFFFF"/>
                </a:solidFill>
                <a:latin typeface="Poppins" panose="00000500000000000000" pitchFamily="2" charset="0"/>
                <a:cs typeface="Poppins" panose="00000500000000000000" pitchFamily="2" charset="0"/>
              </a:rPr>
              <a:t>made up of six members of staff, who come together to discuss Sported staff culture, issues and promote innovation</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chemeClr val="bg1"/>
                </a:solidFill>
                <a:latin typeface="Poppins" panose="00000500000000000000" pitchFamily="2" charset="0"/>
                <a:cs typeface="Poppins" panose="00000500000000000000" pitchFamily="2" charset="0"/>
              </a:rPr>
              <a:t>‘Learning Lunch’, </a:t>
            </a:r>
            <a:r>
              <a:rPr lang="en-GB" sz="1300">
                <a:solidFill>
                  <a:schemeClr val="bg1"/>
                </a:solidFill>
                <a:latin typeface="Poppins" panose="00000500000000000000" pitchFamily="2" charset="0"/>
                <a:cs typeface="Poppins" panose="00000500000000000000" pitchFamily="2" charset="0"/>
              </a:rPr>
              <a:t>a timetable of in-house virtual training sessions where staff learn from each other on a variety of subjects related to our work</a:t>
            </a:r>
            <a:endParaRPr sz="1300">
              <a:latin typeface="Poppins" panose="00000500000000000000" pitchFamily="2" charset="0"/>
              <a:cs typeface="Poppins" panose="00000500000000000000" pitchFamily="2" charset="0"/>
            </a:endParaRPr>
          </a:p>
        </p:txBody>
      </p:sp>
      <p:sp>
        <p:nvSpPr>
          <p:cNvPr id="7" name="object 7"/>
          <p:cNvSpPr/>
          <p:nvPr/>
        </p:nvSpPr>
        <p:spPr>
          <a:xfrm>
            <a:off x="4361940" y="705587"/>
            <a:ext cx="2790000" cy="279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FFFF"/>
          </a:solidFill>
        </p:spPr>
        <p:txBody>
          <a:bodyPr wrap="square" lIns="0" tIns="0" rIns="0" bIns="0" rtlCol="0"/>
          <a:lstStyle/>
          <a:p>
            <a:endParaRPr/>
          </a:p>
        </p:txBody>
      </p:sp>
      <p:sp>
        <p:nvSpPr>
          <p:cNvPr id="9" name="TextBox 8">
            <a:extLst>
              <a:ext uri="{FF2B5EF4-FFF2-40B4-BE49-F238E27FC236}">
                <a16:creationId xmlns:a16="http://schemas.microsoft.com/office/drawing/2014/main" id="{23F267B1-8B29-4A14-8A92-57105FFD1964}"/>
              </a:ext>
            </a:extLst>
          </p:cNvPr>
          <p:cNvSpPr txBox="1"/>
          <p:nvPr/>
        </p:nvSpPr>
        <p:spPr>
          <a:xfrm>
            <a:off x="668844" y="2017716"/>
            <a:ext cx="3370496" cy="3293209"/>
          </a:xfrm>
          <a:prstGeom prst="rect">
            <a:avLst/>
          </a:prstGeom>
          <a:noFill/>
          <a:ln w="38100">
            <a:noFill/>
          </a:ln>
        </p:spPr>
        <p:txBody>
          <a:bodyPr wrap="square" rtlCol="0">
            <a:spAutoFit/>
          </a:bodyPr>
          <a:lstStyle/>
          <a:p>
            <a:r>
              <a:rPr lang="en-GB" sz="1600" b="1">
                <a:solidFill>
                  <a:schemeClr val="bg1"/>
                </a:solidFill>
                <a:latin typeface="Poppins" panose="00000500000000000000" pitchFamily="2" charset="0"/>
                <a:cs typeface="Poppins" panose="00000500000000000000" pitchFamily="2" charset="0"/>
              </a:rPr>
              <a:t>2 x ‘personal leave’ </a:t>
            </a:r>
            <a:r>
              <a:rPr lang="en-GB" sz="1600">
                <a:solidFill>
                  <a:schemeClr val="bg1"/>
                </a:solidFill>
                <a:latin typeface="Poppins" panose="00000500000000000000" pitchFamily="2" charset="0"/>
                <a:cs typeface="Poppins" panose="00000500000000000000" pitchFamily="2" charset="0"/>
              </a:rPr>
              <a:t>days for religious holidays and/or wellbeing days</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b="1">
                <a:solidFill>
                  <a:schemeClr val="bg1"/>
                </a:solidFill>
                <a:latin typeface="Poppins" panose="00000500000000000000" pitchFamily="2" charset="0"/>
                <a:cs typeface="Poppins" panose="00000500000000000000" pitchFamily="2" charset="0"/>
              </a:rPr>
              <a:t>2 x ‘volunteer’ </a:t>
            </a:r>
            <a:r>
              <a:rPr lang="en-GB" sz="1600">
                <a:solidFill>
                  <a:schemeClr val="bg1"/>
                </a:solidFill>
                <a:latin typeface="Poppins" panose="00000500000000000000" pitchFamily="2" charset="0"/>
                <a:cs typeface="Poppins" panose="00000500000000000000" pitchFamily="2" charset="0"/>
              </a:rPr>
              <a:t>days to  volunteer for another charity or Sported members </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a:solidFill>
                  <a:schemeClr val="bg1"/>
                </a:solidFill>
                <a:latin typeface="Poppins" panose="00000500000000000000" pitchFamily="2" charset="0"/>
                <a:cs typeface="Poppins" panose="00000500000000000000" pitchFamily="2" charset="0"/>
              </a:rPr>
              <a:t>Up to </a:t>
            </a:r>
            <a:r>
              <a:rPr lang="en-GB" sz="1600" b="1">
                <a:solidFill>
                  <a:schemeClr val="bg1"/>
                </a:solidFill>
                <a:latin typeface="Poppins" panose="00000500000000000000" pitchFamily="2" charset="0"/>
                <a:cs typeface="Poppins" panose="00000500000000000000" pitchFamily="2" charset="0"/>
              </a:rPr>
              <a:t>5 x ‘study leave’ </a:t>
            </a:r>
            <a:r>
              <a:rPr lang="en-GB" sz="1600">
                <a:solidFill>
                  <a:schemeClr val="bg1"/>
                </a:solidFill>
                <a:latin typeface="Poppins" panose="00000500000000000000" pitchFamily="2" charset="0"/>
                <a:cs typeface="Poppins" panose="00000500000000000000" pitchFamily="2" charset="0"/>
              </a:rPr>
              <a:t>for </a:t>
            </a:r>
          </a:p>
          <a:p>
            <a:r>
              <a:rPr lang="en-GB" sz="1600">
                <a:solidFill>
                  <a:schemeClr val="bg1"/>
                </a:solidFill>
                <a:latin typeface="Poppins" panose="00000500000000000000" pitchFamily="2" charset="0"/>
                <a:cs typeface="Poppins" panose="00000500000000000000" pitchFamily="2" charset="0"/>
              </a:rPr>
              <a:t>self-funded education/ training</a:t>
            </a:r>
            <a:endParaRPr lang="en-GB" sz="1600">
              <a:latin typeface="Poppins" panose="00000500000000000000" pitchFamily="2" charset="0"/>
              <a:cs typeface="Poppins" panose="00000500000000000000" pitchFamily="2" charset="0"/>
            </a:endParaRPr>
          </a:p>
        </p:txBody>
      </p:sp>
      <p:sp>
        <p:nvSpPr>
          <p:cNvPr id="5" name="object 5"/>
          <p:cNvSpPr txBox="1"/>
          <p:nvPr/>
        </p:nvSpPr>
        <p:spPr>
          <a:xfrm>
            <a:off x="4652786" y="1178540"/>
            <a:ext cx="2208307" cy="1844095"/>
          </a:xfrm>
          <a:prstGeom prst="rect">
            <a:avLst/>
          </a:prstGeom>
        </p:spPr>
        <p:txBody>
          <a:bodyPr vert="horz" wrap="square" lIns="0" tIns="12700" rIns="0" bIns="0" rtlCol="0">
            <a:spAutoFit/>
          </a:bodyPr>
          <a:lstStyle/>
          <a:p>
            <a:pPr marL="12700" marR="5080" algn="ctr">
              <a:lnSpc>
                <a:spcPct val="100000"/>
              </a:lnSpc>
              <a:spcBef>
                <a:spcPts val="100"/>
              </a:spcBef>
            </a:pPr>
            <a:r>
              <a:rPr lang="en-GB" sz="1700">
                <a:solidFill>
                  <a:srgbClr val="263066"/>
                </a:solidFill>
                <a:latin typeface="Poppins"/>
                <a:cs typeface="Poppins"/>
              </a:rPr>
              <a:t>At Sported, the </a:t>
            </a:r>
            <a:r>
              <a:rPr lang="en-GB" sz="1700" b="1">
                <a:solidFill>
                  <a:srgbClr val="263066"/>
                </a:solidFill>
                <a:latin typeface="Poppins"/>
                <a:cs typeface="Poppins"/>
              </a:rPr>
              <a:t>wellbeing of our staff is paramount</a:t>
            </a:r>
            <a:r>
              <a:rPr lang="en-GB" sz="1700">
                <a:solidFill>
                  <a:srgbClr val="263066"/>
                </a:solidFill>
                <a:latin typeface="Poppins"/>
                <a:cs typeface="Poppins"/>
              </a:rPr>
              <a:t>, we are proud to offer benefits to promote a </a:t>
            </a:r>
            <a:r>
              <a:rPr lang="en-GB" sz="1700" b="1">
                <a:solidFill>
                  <a:srgbClr val="263066"/>
                </a:solidFill>
                <a:latin typeface="Poppins"/>
                <a:cs typeface="Poppins"/>
              </a:rPr>
              <a:t>happy and healthy </a:t>
            </a:r>
            <a:r>
              <a:rPr lang="en-GB" sz="1700">
                <a:solidFill>
                  <a:srgbClr val="263066"/>
                </a:solidFill>
                <a:latin typeface="Poppins"/>
                <a:cs typeface="Poppins"/>
              </a:rPr>
              <a:t>team</a:t>
            </a:r>
            <a:endParaRPr sz="1700">
              <a:solidFill>
                <a:srgbClr val="263066"/>
              </a:solidFill>
              <a:latin typeface="Poppins"/>
              <a:cs typeface="Poppins"/>
            </a:endParaRPr>
          </a:p>
        </p:txBody>
      </p:sp>
      <p:sp>
        <p:nvSpPr>
          <p:cNvPr id="10" name="TextBox 9">
            <a:extLst>
              <a:ext uri="{FF2B5EF4-FFF2-40B4-BE49-F238E27FC236}">
                <a16:creationId xmlns:a16="http://schemas.microsoft.com/office/drawing/2014/main" id="{8471CCB2-7B7B-4490-BF5A-94A47D337DB7}"/>
              </a:ext>
            </a:extLst>
          </p:cNvPr>
          <p:cNvSpPr txBox="1"/>
          <p:nvPr/>
        </p:nvSpPr>
        <p:spPr>
          <a:xfrm>
            <a:off x="4039340" y="3968540"/>
            <a:ext cx="2859944" cy="2308324"/>
          </a:xfrm>
          <a:prstGeom prst="rect">
            <a:avLst/>
          </a:prstGeom>
          <a:noFill/>
        </p:spPr>
        <p:txBody>
          <a:bodyPr wrap="square" lIns="91440" tIns="45720" rIns="91440" bIns="45720" rtlCol="0" anchor="t">
            <a:spAutoFit/>
          </a:bodyPr>
          <a:lstStyle/>
          <a:p>
            <a:pPr algn="ctr"/>
            <a:r>
              <a:rPr lang="en-GB" sz="1600">
                <a:solidFill>
                  <a:schemeClr val="bg1"/>
                </a:solidFill>
                <a:latin typeface="Poppins" panose="00000500000000000000" pitchFamily="2" charset="0"/>
                <a:cs typeface="Poppins" panose="00000500000000000000" pitchFamily="2" charset="0"/>
              </a:rPr>
              <a:t>Virtual </a:t>
            </a:r>
          </a:p>
          <a:p>
            <a:pPr algn="ctr"/>
            <a:r>
              <a:rPr lang="en-GB" sz="1600" b="1">
                <a:solidFill>
                  <a:schemeClr val="bg1"/>
                </a:solidFill>
                <a:latin typeface="Poppins" panose="00000500000000000000" pitchFamily="2" charset="0"/>
                <a:cs typeface="Poppins" panose="00000500000000000000" pitchFamily="2" charset="0"/>
              </a:rPr>
              <a:t>Diversity &amp; Inclusion </a:t>
            </a:r>
          </a:p>
          <a:p>
            <a:pPr algn="ctr"/>
            <a:r>
              <a:rPr lang="en-GB" sz="1600" b="1">
                <a:solidFill>
                  <a:schemeClr val="bg1"/>
                </a:solidFill>
                <a:latin typeface="Poppins" panose="00000500000000000000" pitchFamily="2" charset="0"/>
                <a:cs typeface="Poppins" panose="00000500000000000000" pitchFamily="2" charset="0"/>
              </a:rPr>
              <a:t>‘Open Spaces’ </a:t>
            </a:r>
          </a:p>
          <a:p>
            <a:pPr algn="ctr"/>
            <a:r>
              <a:rPr lang="en-GB" sz="1600">
                <a:solidFill>
                  <a:schemeClr val="bg1"/>
                </a:solidFill>
                <a:latin typeface="Poppins"/>
                <a:cs typeface="Poppins"/>
              </a:rPr>
              <a:t>Every month where the team support each other and raise awareness on topics such as </a:t>
            </a:r>
            <a:r>
              <a:rPr lang="en-GB" sz="1600" b="1">
                <a:solidFill>
                  <a:schemeClr val="bg1"/>
                </a:solidFill>
                <a:latin typeface="Poppins"/>
                <a:cs typeface="Poppins"/>
              </a:rPr>
              <a:t>Race equity, LGBTQ+ </a:t>
            </a:r>
            <a:r>
              <a:rPr lang="en-GB" sz="1600">
                <a:solidFill>
                  <a:schemeClr val="bg1"/>
                </a:solidFill>
                <a:latin typeface="Poppins"/>
                <a:cs typeface="Poppins"/>
              </a:rPr>
              <a:t>inclusion and </a:t>
            </a:r>
            <a:r>
              <a:rPr lang="en-GB" sz="1600" b="1">
                <a:solidFill>
                  <a:schemeClr val="bg1"/>
                </a:solidFill>
                <a:latin typeface="Poppins"/>
                <a:cs typeface="Poppins"/>
              </a:rPr>
              <a:t>Disability</a:t>
            </a:r>
            <a:r>
              <a:rPr lang="en-GB" sz="1600">
                <a:solidFill>
                  <a:schemeClr val="bg1"/>
                </a:solidFill>
                <a:latin typeface="Poppins"/>
                <a:cs typeface="Poppins"/>
              </a:rPr>
              <a:t> awareness.</a:t>
            </a:r>
          </a:p>
        </p:txBody>
      </p:sp>
    </p:spTree>
    <p:extLst>
      <p:ext uri="{BB962C8B-B14F-4D97-AF65-F5344CB8AC3E}">
        <p14:creationId xmlns:p14="http://schemas.microsoft.com/office/powerpoint/2010/main" val="271002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a:extLst>
              <a:ext uri="{FF2B5EF4-FFF2-40B4-BE49-F238E27FC236}">
                <a16:creationId xmlns:a16="http://schemas.microsoft.com/office/drawing/2014/main" id="{87BBB56F-0AD9-4231-99AC-CE495207A47D}"/>
              </a:ext>
            </a:extLst>
          </p:cNvPr>
          <p:cNvSpPr/>
          <p:nvPr/>
        </p:nvSpPr>
        <p:spPr>
          <a:xfrm>
            <a:off x="3141268" y="1438695"/>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BD82E"/>
          </a:solidFill>
        </p:spPr>
        <p:txBody>
          <a:bodyPr wrap="square" lIns="0" tIns="0" rIns="0" bIns="0" rtlCol="0"/>
          <a:lstStyle/>
          <a:p>
            <a:endParaRPr/>
          </a:p>
        </p:txBody>
      </p:sp>
      <p:sp>
        <p:nvSpPr>
          <p:cNvPr id="11" name="object 6">
            <a:extLst>
              <a:ext uri="{FF2B5EF4-FFF2-40B4-BE49-F238E27FC236}">
                <a16:creationId xmlns:a16="http://schemas.microsoft.com/office/drawing/2014/main" id="{EFAB4718-9783-4B41-825B-E67EC347F3A1}"/>
              </a:ext>
            </a:extLst>
          </p:cNvPr>
          <p:cNvSpPr/>
          <p:nvPr/>
        </p:nvSpPr>
        <p:spPr>
          <a:xfrm>
            <a:off x="9140396"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1B8FD0"/>
          </a:solidFill>
        </p:spPr>
        <p:txBody>
          <a:bodyPr wrap="square" lIns="0" tIns="0" rIns="0" bIns="0" rtlCol="0"/>
          <a:lstStyle/>
          <a:p>
            <a:endParaRPr/>
          </a:p>
        </p:txBody>
      </p:sp>
      <p:sp>
        <p:nvSpPr>
          <p:cNvPr id="16" name="object 6">
            <a:extLst>
              <a:ext uri="{FF2B5EF4-FFF2-40B4-BE49-F238E27FC236}">
                <a16:creationId xmlns:a16="http://schemas.microsoft.com/office/drawing/2014/main" id="{6D3FE518-8B31-4EBF-B1B4-E62F1A376EC3}"/>
              </a:ext>
            </a:extLst>
          </p:cNvPr>
          <p:cNvSpPr/>
          <p:nvPr/>
        </p:nvSpPr>
        <p:spPr>
          <a:xfrm>
            <a:off x="6152087" y="1438693"/>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263066"/>
          </a:solidFill>
        </p:spPr>
        <p:txBody>
          <a:bodyPr wrap="square" lIns="0" tIns="0" rIns="0" bIns="0" rtlCol="0"/>
          <a:lstStyle/>
          <a:p>
            <a:endParaRPr/>
          </a:p>
        </p:txBody>
      </p:sp>
      <p:sp>
        <p:nvSpPr>
          <p:cNvPr id="29" name="TextBox 28">
            <a:extLst>
              <a:ext uri="{FF2B5EF4-FFF2-40B4-BE49-F238E27FC236}">
                <a16:creationId xmlns:a16="http://schemas.microsoft.com/office/drawing/2014/main" id="{8FED5EAB-EB66-40F3-8A0C-661C48429D57}"/>
              </a:ext>
            </a:extLst>
          </p:cNvPr>
          <p:cNvSpPr txBox="1"/>
          <p:nvPr/>
        </p:nvSpPr>
        <p:spPr>
          <a:xfrm>
            <a:off x="9242283" y="2153820"/>
            <a:ext cx="2763878"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Drive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FBD82E"/>
                </a:solidFill>
                <a:latin typeface="Poppins SemiBold" panose="00000700000000000000" pitchFamily="2" charset="0"/>
                <a:cs typeface="Poppins SemiBold" panose="00000700000000000000" pitchFamily="2" charset="0"/>
              </a:rPr>
              <a:t>change</a:t>
            </a:r>
            <a:r>
              <a:rPr lang="en-GB" sz="4400" spc="20">
                <a:solidFill>
                  <a:srgbClr val="FFED00"/>
                </a:solidFill>
                <a:latin typeface="Poppins SemiBold" panose="00000700000000000000" pitchFamily="2" charset="0"/>
                <a:cs typeface="Poppins SemiBold" panose="00000700000000000000" pitchFamily="2" charset="0"/>
              </a:rPr>
              <a:t> </a:t>
            </a:r>
            <a:endParaRPr lang="en-GB" sz="3200">
              <a:solidFill>
                <a:srgbClr val="FFED00"/>
              </a:solidFill>
              <a:latin typeface="Poppins SemiBold" panose="00000700000000000000" pitchFamily="2" charset="0"/>
              <a:cs typeface="Poppins SemiBold" panose="00000700000000000000" pitchFamily="2" charset="0"/>
            </a:endParaRPr>
          </a:p>
        </p:txBody>
      </p:sp>
      <p:sp>
        <p:nvSpPr>
          <p:cNvPr id="12" name="object 6">
            <a:extLst>
              <a:ext uri="{FF2B5EF4-FFF2-40B4-BE49-F238E27FC236}">
                <a16:creationId xmlns:a16="http://schemas.microsoft.com/office/drawing/2014/main" id="{FC1C9964-DD5E-4A92-9877-61A79F19C4E6}"/>
              </a:ext>
            </a:extLst>
          </p:cNvPr>
          <p:cNvSpPr/>
          <p:nvPr/>
        </p:nvSpPr>
        <p:spPr>
          <a:xfrm>
            <a:off x="74943"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77BEED"/>
          </a:solidFill>
        </p:spPr>
        <p:txBody>
          <a:bodyPr wrap="square" lIns="0" tIns="0" rIns="0" bIns="0" rtlCol="0"/>
          <a:lstStyle/>
          <a:p>
            <a:endParaRPr/>
          </a:p>
        </p:txBody>
      </p:sp>
      <p:sp>
        <p:nvSpPr>
          <p:cNvPr id="31" name="TextBox 30">
            <a:extLst>
              <a:ext uri="{FF2B5EF4-FFF2-40B4-BE49-F238E27FC236}">
                <a16:creationId xmlns:a16="http://schemas.microsoft.com/office/drawing/2014/main" id="{863E0CAD-78E2-4023-A95D-49D4802996FB}"/>
              </a:ext>
            </a:extLst>
          </p:cNvPr>
          <p:cNvSpPr txBox="1"/>
          <p:nvPr/>
        </p:nvSpPr>
        <p:spPr>
          <a:xfrm>
            <a:off x="6369838" y="2097357"/>
            <a:ext cx="2509638" cy="1484637"/>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Be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77BEED"/>
                </a:solidFill>
                <a:latin typeface="Poppins SemiBold" panose="00000700000000000000" pitchFamily="2" charset="0"/>
                <a:cs typeface="Poppins SemiBold" panose="00000700000000000000" pitchFamily="2" charset="0"/>
              </a:rPr>
              <a:t>people</a:t>
            </a:r>
            <a:r>
              <a:rPr lang="en-GB" sz="3200" spc="20">
                <a:solidFill>
                  <a:schemeClr val="bg1"/>
                </a:solidFill>
                <a:latin typeface="Poppins SemiBold" panose="00000700000000000000" pitchFamily="2" charset="0"/>
                <a:cs typeface="Poppins SemiBold" panose="00000700000000000000" pitchFamily="2" charset="0"/>
              </a:rPr>
              <a:t> </a:t>
            </a:r>
            <a:r>
              <a:rPr lang="en-GB" sz="3200" spc="20">
                <a:solidFill>
                  <a:schemeClr val="bg1"/>
                </a:solidFill>
                <a:latin typeface="Poppins" panose="00000500000000000000" pitchFamily="2" charset="0"/>
                <a:cs typeface="Poppins" panose="00000500000000000000" pitchFamily="2" charset="0"/>
              </a:rPr>
              <a:t>led</a:t>
            </a:r>
            <a:r>
              <a:rPr lang="en-GB" sz="3200" spc="20">
                <a:solidFill>
                  <a:schemeClr val="bg1"/>
                </a:solidFill>
                <a:latin typeface="Poppins SemiBold" panose="00000700000000000000" pitchFamily="2" charset="0"/>
                <a:cs typeface="Poppins SemiBold" panose="00000700000000000000" pitchFamily="2" charset="0"/>
              </a:rPr>
              <a:t> </a:t>
            </a:r>
            <a:endParaRPr lang="en-GB" sz="3200">
              <a:solidFill>
                <a:schemeClr val="bg1"/>
              </a:solidFill>
              <a:latin typeface="Poppins SemiBold" panose="00000700000000000000" pitchFamily="2" charset="0"/>
              <a:cs typeface="Poppins SemiBold" panose="00000700000000000000" pitchFamily="2" charset="0"/>
            </a:endParaRPr>
          </a:p>
        </p:txBody>
      </p:sp>
      <p:sp>
        <p:nvSpPr>
          <p:cNvPr id="32" name="TextBox 31">
            <a:extLst>
              <a:ext uri="{FF2B5EF4-FFF2-40B4-BE49-F238E27FC236}">
                <a16:creationId xmlns:a16="http://schemas.microsoft.com/office/drawing/2014/main" id="{FF85F408-05C7-4B4F-BDF9-5C84454190DF}"/>
              </a:ext>
            </a:extLst>
          </p:cNvPr>
          <p:cNvSpPr txBox="1"/>
          <p:nvPr/>
        </p:nvSpPr>
        <p:spPr>
          <a:xfrm>
            <a:off x="2910587" y="2159440"/>
            <a:ext cx="3251750"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Commit to </a:t>
            </a:r>
            <a:r>
              <a:rPr lang="en-GB" sz="4800" spc="20">
                <a:solidFill>
                  <a:srgbClr val="1B8FD0"/>
                </a:solidFill>
                <a:latin typeface="Poppins SemiBold" panose="00000700000000000000" pitchFamily="2" charset="0"/>
                <a:cs typeface="Poppins SemiBold" panose="00000700000000000000" pitchFamily="2" charset="0"/>
              </a:rPr>
              <a:t>inclusion</a:t>
            </a:r>
            <a:endParaRPr lang="en-GB" sz="3200">
              <a:solidFill>
                <a:srgbClr val="1B8FD0"/>
              </a:solidFill>
              <a:latin typeface="Poppins SemiBold" panose="00000700000000000000" pitchFamily="2" charset="0"/>
              <a:cs typeface="Poppins SemiBold" panose="00000700000000000000" pitchFamily="2" charset="0"/>
            </a:endParaRPr>
          </a:p>
        </p:txBody>
      </p:sp>
      <p:sp>
        <p:nvSpPr>
          <p:cNvPr id="22" name="TextBox 21">
            <a:extLst>
              <a:ext uri="{FF2B5EF4-FFF2-40B4-BE49-F238E27FC236}">
                <a16:creationId xmlns:a16="http://schemas.microsoft.com/office/drawing/2014/main" id="{CC6D2B73-5635-405B-B7D9-3B17A29D8607}"/>
              </a:ext>
            </a:extLst>
          </p:cNvPr>
          <p:cNvSpPr txBox="1"/>
          <p:nvPr/>
        </p:nvSpPr>
        <p:spPr>
          <a:xfrm>
            <a:off x="-57074" y="2153820"/>
            <a:ext cx="3105717"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Demonstrate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263066"/>
                </a:solidFill>
                <a:latin typeface="Poppins SemiBold" panose="00000700000000000000" pitchFamily="2" charset="0"/>
                <a:cs typeface="Poppins SemiBold" panose="00000700000000000000" pitchFamily="2" charset="0"/>
              </a:rPr>
              <a:t>integrity</a:t>
            </a:r>
            <a:r>
              <a:rPr lang="en-GB" sz="3200" spc="20">
                <a:solidFill>
                  <a:srgbClr val="263066"/>
                </a:solidFill>
                <a:latin typeface="Poppins SemiBold" panose="00000700000000000000" pitchFamily="2" charset="0"/>
                <a:cs typeface="Poppins SemiBold" panose="00000700000000000000" pitchFamily="2" charset="0"/>
              </a:rPr>
              <a:t> </a:t>
            </a:r>
            <a:endParaRPr lang="en-GB" sz="3200">
              <a:solidFill>
                <a:srgbClr val="263066"/>
              </a:solidFill>
              <a:latin typeface="Poppins SemiBold" panose="00000700000000000000" pitchFamily="2" charset="0"/>
              <a:cs typeface="Poppins SemiBold" panose="00000700000000000000" pitchFamily="2" charset="0"/>
            </a:endParaRPr>
          </a:p>
        </p:txBody>
      </p:sp>
      <p:sp>
        <p:nvSpPr>
          <p:cNvPr id="3" name="TextBox 2">
            <a:extLst>
              <a:ext uri="{FF2B5EF4-FFF2-40B4-BE49-F238E27FC236}">
                <a16:creationId xmlns:a16="http://schemas.microsoft.com/office/drawing/2014/main" id="{E5F1E19D-36AE-44F1-AA35-E8EB8030C250}"/>
              </a:ext>
            </a:extLst>
          </p:cNvPr>
          <p:cNvSpPr txBox="1"/>
          <p:nvPr/>
        </p:nvSpPr>
        <p:spPr>
          <a:xfrm>
            <a:off x="201666" y="4358735"/>
            <a:ext cx="2776339"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lead</a:t>
            </a:r>
            <a:r>
              <a:rPr lang="en-GB" sz="1400">
                <a:solidFill>
                  <a:srgbClr val="263066"/>
                </a:solidFill>
                <a:latin typeface="Poppins" panose="00000500000000000000" pitchFamily="2" charset="0"/>
                <a:cs typeface="Poppins" panose="00000500000000000000" pitchFamily="2" charset="0"/>
              </a:rPr>
              <a:t> by example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honest, open and </a:t>
            </a:r>
            <a:r>
              <a:rPr lang="en-GB" sz="1400">
                <a:solidFill>
                  <a:srgbClr val="263066"/>
                </a:solidFill>
                <a:latin typeface="Poppins SemiBold" panose="00000700000000000000" pitchFamily="2" charset="0"/>
                <a:cs typeface="Poppins SemiBold" panose="00000700000000000000" pitchFamily="2" charset="0"/>
              </a:rPr>
              <a:t>trustworthy</a:t>
            </a:r>
          </a:p>
          <a:p>
            <a:pPr algn="ctr"/>
            <a:endParaRPr lang="en-GB" sz="1400">
              <a:solidFill>
                <a:srgbClr val="263066"/>
              </a:solidFill>
              <a:latin typeface="Poppins SemiBold" panose="00000700000000000000" pitchFamily="2" charset="0"/>
              <a:cs typeface="Poppins SemiBold" panose="000007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diligent </a:t>
            </a:r>
            <a:r>
              <a:rPr lang="en-GB" sz="1400">
                <a:solidFill>
                  <a:srgbClr val="263066"/>
                </a:solidFill>
                <a:latin typeface="Poppins" panose="00000500000000000000" pitchFamily="2" charset="0"/>
                <a:cs typeface="Poppins" panose="00000500000000000000" pitchFamily="2" charset="0"/>
              </a:rPr>
              <a:t>and committed</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willing to </a:t>
            </a:r>
            <a:r>
              <a:rPr lang="en-GB" sz="1400">
                <a:solidFill>
                  <a:srgbClr val="263066"/>
                </a:solidFill>
                <a:latin typeface="Poppins SemiBold" panose="00000700000000000000" pitchFamily="2" charset="0"/>
                <a:cs typeface="Poppins SemiBold" panose="00000700000000000000" pitchFamily="2" charset="0"/>
              </a:rPr>
              <a:t>challenge</a:t>
            </a:r>
            <a:r>
              <a:rPr lang="en-GB" sz="1400">
                <a:solidFill>
                  <a:srgbClr val="263066"/>
                </a:solidFill>
                <a:latin typeface="Poppins" panose="00000500000000000000" pitchFamily="2" charset="0"/>
                <a:cs typeface="Poppins" panose="00000500000000000000" pitchFamily="2" charset="0"/>
              </a:rPr>
              <a:t> and be challenged</a:t>
            </a:r>
            <a:endParaRPr lang="en-GB" sz="1400"/>
          </a:p>
        </p:txBody>
      </p:sp>
      <p:sp>
        <p:nvSpPr>
          <p:cNvPr id="17" name="TextBox 16">
            <a:extLst>
              <a:ext uri="{FF2B5EF4-FFF2-40B4-BE49-F238E27FC236}">
                <a16:creationId xmlns:a16="http://schemas.microsoft.com/office/drawing/2014/main" id="{E226AFA5-9AE7-4E5D-BE5A-CD0AF133C708}"/>
              </a:ext>
            </a:extLst>
          </p:cNvPr>
          <p:cNvSpPr txBox="1"/>
          <p:nvPr/>
        </p:nvSpPr>
        <p:spPr>
          <a:xfrm>
            <a:off x="3410223" y="4483047"/>
            <a:ext cx="2656530" cy="1815882"/>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positive, </a:t>
            </a:r>
            <a:r>
              <a:rPr lang="en-GB" sz="1400">
                <a:solidFill>
                  <a:srgbClr val="263066"/>
                </a:solidFill>
                <a:latin typeface="Poppins SemiBold" panose="00000700000000000000" pitchFamily="2" charset="0"/>
                <a:cs typeface="Poppins SemiBold" panose="00000700000000000000" pitchFamily="2" charset="0"/>
              </a:rPr>
              <a:t>supportive</a:t>
            </a:r>
            <a:r>
              <a:rPr lang="en-GB" sz="1400">
                <a:solidFill>
                  <a:srgbClr val="263066"/>
                </a:solidFill>
                <a:latin typeface="Poppins" panose="00000500000000000000" pitchFamily="2" charset="0"/>
                <a:cs typeface="Poppins" panose="00000500000000000000" pitchFamily="2" charset="0"/>
              </a:rPr>
              <a:t>, and approachable</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value</a:t>
            </a:r>
            <a:r>
              <a:rPr lang="en-GB" sz="1400">
                <a:solidFill>
                  <a:srgbClr val="263066"/>
                </a:solidFill>
                <a:latin typeface="Poppins" panose="00000500000000000000" pitchFamily="2" charset="0"/>
                <a:cs typeface="Poppins" panose="00000500000000000000" pitchFamily="2" charset="0"/>
              </a:rPr>
              <a:t> an inclusive culture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demonstrate respect and </a:t>
            </a:r>
            <a:r>
              <a:rPr lang="en-GB" sz="1400">
                <a:solidFill>
                  <a:srgbClr val="263066"/>
                </a:solidFill>
                <a:latin typeface="Poppins SemiBold" panose="00000700000000000000" pitchFamily="2" charset="0"/>
                <a:cs typeface="Poppins SemiBold" panose="00000700000000000000" pitchFamily="2" charset="0"/>
              </a:rPr>
              <a:t>equality</a:t>
            </a:r>
            <a:r>
              <a:rPr lang="en-GB" sz="1400">
                <a:solidFill>
                  <a:srgbClr val="263066"/>
                </a:solidFill>
                <a:latin typeface="Poppins" panose="00000500000000000000" pitchFamily="2" charset="0"/>
                <a:cs typeface="Poppins" panose="00000500000000000000" pitchFamily="2" charset="0"/>
              </a:rPr>
              <a:t> for all</a:t>
            </a:r>
            <a:endParaRPr lang="en-GB" sz="1400"/>
          </a:p>
        </p:txBody>
      </p:sp>
      <p:sp>
        <p:nvSpPr>
          <p:cNvPr id="18" name="TextBox 17">
            <a:extLst>
              <a:ext uri="{FF2B5EF4-FFF2-40B4-BE49-F238E27FC236}">
                <a16:creationId xmlns:a16="http://schemas.microsoft.com/office/drawing/2014/main" id="{7DE7C562-CE19-40A6-898B-3A5EC424939E}"/>
              </a:ext>
            </a:extLst>
          </p:cNvPr>
          <p:cNvSpPr txBox="1"/>
          <p:nvPr/>
        </p:nvSpPr>
        <p:spPr>
          <a:xfrm>
            <a:off x="6605503" y="4498304"/>
            <a:ext cx="2391820"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led by the </a:t>
            </a:r>
            <a:r>
              <a:rPr lang="en-GB" sz="1400">
                <a:solidFill>
                  <a:srgbClr val="263066"/>
                </a:solidFill>
                <a:latin typeface="Poppins SemiBold" panose="00000700000000000000" pitchFamily="2" charset="0"/>
                <a:cs typeface="Poppins SemiBold" panose="00000700000000000000" pitchFamily="2" charset="0"/>
              </a:rPr>
              <a:t>needs</a:t>
            </a:r>
            <a:r>
              <a:rPr lang="en-GB" sz="1400">
                <a:solidFill>
                  <a:srgbClr val="263066"/>
                </a:solidFill>
                <a:latin typeface="Poppins" panose="00000500000000000000" pitchFamily="2" charset="0"/>
                <a:cs typeface="Poppins" panose="00000500000000000000" pitchFamily="2" charset="0"/>
              </a:rPr>
              <a:t> of our network and volunteers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invite feedback and </a:t>
            </a:r>
            <a:r>
              <a:rPr lang="en-GB" sz="1400">
                <a:solidFill>
                  <a:srgbClr val="263066"/>
                </a:solidFill>
                <a:latin typeface="Poppins SemiBold" panose="00000700000000000000" pitchFamily="2" charset="0"/>
                <a:cs typeface="Poppins SemiBold" panose="00000700000000000000" pitchFamily="2" charset="0"/>
              </a:rPr>
              <a:t>respond</a:t>
            </a:r>
            <a:r>
              <a:rPr lang="en-GB" sz="1400">
                <a:solidFill>
                  <a:srgbClr val="263066"/>
                </a:solidFill>
                <a:latin typeface="Poppins" panose="00000500000000000000" pitchFamily="2" charset="0"/>
                <a:cs typeface="Poppins" panose="00000500000000000000" pitchFamily="2" charset="0"/>
              </a:rPr>
              <a:t> quickly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collaborate</a:t>
            </a:r>
            <a:r>
              <a:rPr lang="en-GB" sz="1400">
                <a:solidFill>
                  <a:srgbClr val="263066"/>
                </a:solidFill>
                <a:latin typeface="Poppins" panose="00000500000000000000" pitchFamily="2" charset="0"/>
                <a:cs typeface="Poppins" panose="00000500000000000000" pitchFamily="2" charset="0"/>
              </a:rPr>
              <a:t> and support our colleagues</a:t>
            </a:r>
          </a:p>
          <a:p>
            <a:pPr algn="ctr"/>
            <a:endParaRPr lang="en-GB" sz="1400">
              <a:solidFill>
                <a:srgbClr val="263066"/>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21F4C067-5018-4FC7-B763-5F651336BD26}"/>
              </a:ext>
            </a:extLst>
          </p:cNvPr>
          <p:cNvSpPr txBox="1"/>
          <p:nvPr/>
        </p:nvSpPr>
        <p:spPr>
          <a:xfrm>
            <a:off x="10315852" y="5681709"/>
            <a:ext cx="1721956" cy="828870"/>
          </a:xfrm>
          <a:prstGeom prst="rect">
            <a:avLst/>
          </a:prstGeom>
          <a:solidFill>
            <a:schemeClr val="bg1"/>
          </a:solidFill>
        </p:spPr>
        <p:txBody>
          <a:bodyPr wrap="square" rtlCol="0">
            <a:spAutoFit/>
          </a:bodyPr>
          <a:lstStyle/>
          <a:p>
            <a:endParaRPr lang="en-GB"/>
          </a:p>
        </p:txBody>
      </p:sp>
      <p:sp>
        <p:nvSpPr>
          <p:cNvPr id="19" name="TextBox 18">
            <a:extLst>
              <a:ext uri="{FF2B5EF4-FFF2-40B4-BE49-F238E27FC236}">
                <a16:creationId xmlns:a16="http://schemas.microsoft.com/office/drawing/2014/main" id="{6BE81FB2-A214-4A39-AF7A-0F6BB2F63D36}"/>
              </a:ext>
            </a:extLst>
          </p:cNvPr>
          <p:cNvSpPr txBox="1"/>
          <p:nvPr/>
        </p:nvSpPr>
        <p:spPr>
          <a:xfrm>
            <a:off x="9273930" y="4483047"/>
            <a:ext cx="2763878"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innovative</a:t>
            </a:r>
            <a:r>
              <a:rPr lang="en-GB" sz="1400">
                <a:solidFill>
                  <a:srgbClr val="263066"/>
                </a:solidFill>
                <a:latin typeface="Poppins" panose="00000500000000000000" pitchFamily="2" charset="0"/>
                <a:cs typeface="Poppins" panose="00000500000000000000" pitchFamily="2" charset="0"/>
              </a:rPr>
              <a:t> and make things happen</a:t>
            </a:r>
            <a:r>
              <a:rPr lang="en-GB" sz="1400">
                <a:solidFill>
                  <a:srgbClr val="263066"/>
                </a:solidFill>
                <a:latin typeface="Poppins SemiBold" panose="00000700000000000000" pitchFamily="2" charset="0"/>
                <a:cs typeface="Poppins SemiBold" panose="00000700000000000000" pitchFamily="2" charset="0"/>
              </a:rPr>
              <a:t>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strive for </a:t>
            </a:r>
            <a:r>
              <a:rPr lang="en-GB" sz="1400">
                <a:solidFill>
                  <a:srgbClr val="263066"/>
                </a:solidFill>
                <a:latin typeface="Poppins SemiBold" panose="00000700000000000000" pitchFamily="2" charset="0"/>
                <a:cs typeface="Poppins SemiBold" panose="00000700000000000000" pitchFamily="2" charset="0"/>
              </a:rPr>
              <a:t>continuous improvement</a:t>
            </a:r>
            <a:r>
              <a:rPr lang="en-GB" sz="1400">
                <a:solidFill>
                  <a:srgbClr val="263066"/>
                </a:solidFill>
                <a:latin typeface="Poppins" panose="00000500000000000000" pitchFamily="2" charset="0"/>
                <a:cs typeface="Poppins" panose="00000500000000000000" pitchFamily="2" charset="0"/>
              </a:rPr>
              <a:t> professionally and personally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make a significant </a:t>
            </a:r>
            <a:r>
              <a:rPr lang="en-GB" sz="1400">
                <a:solidFill>
                  <a:srgbClr val="263066"/>
                </a:solidFill>
                <a:latin typeface="Poppins SemiBold" panose="00000700000000000000" pitchFamily="2" charset="0"/>
                <a:cs typeface="Poppins SemiBold" panose="00000700000000000000" pitchFamily="2" charset="0"/>
              </a:rPr>
              <a:t>impact </a:t>
            </a:r>
            <a:r>
              <a:rPr lang="en-GB" sz="1400">
                <a:solidFill>
                  <a:srgbClr val="263066"/>
                </a:solidFill>
                <a:latin typeface="Poppins" panose="00000500000000000000" pitchFamily="2" charset="0"/>
                <a:cs typeface="Poppins" panose="00000500000000000000" pitchFamily="2" charset="0"/>
              </a:rPr>
              <a:t>to communities and young people</a:t>
            </a:r>
          </a:p>
        </p:txBody>
      </p:sp>
      <p:sp>
        <p:nvSpPr>
          <p:cNvPr id="20" name="object 4">
            <a:extLst>
              <a:ext uri="{FF2B5EF4-FFF2-40B4-BE49-F238E27FC236}">
                <a16:creationId xmlns:a16="http://schemas.microsoft.com/office/drawing/2014/main" id="{671E20A8-9BAF-4CB6-86FC-580DB5FD0C9F}"/>
              </a:ext>
            </a:extLst>
          </p:cNvPr>
          <p:cNvSpPr txBox="1">
            <a:spLocks/>
          </p:cNvSpPr>
          <p:nvPr/>
        </p:nvSpPr>
        <p:spPr>
          <a:xfrm>
            <a:off x="637057" y="675005"/>
            <a:ext cx="3402283" cy="558230"/>
          </a:xfrm>
          <a:prstGeom prst="rect">
            <a:avLst/>
          </a:prstGeom>
          <a:solidFill>
            <a:srgbClr val="008FD0"/>
          </a:solidFill>
        </p:spPr>
        <p:txBody>
          <a:bodyPr vert="horz" wrap="square" lIns="0" tIns="91440" rIns="0" bIns="0" rtlCol="0">
            <a:spAutoFit/>
          </a:bodyPr>
          <a:lstStyle>
            <a:lvl1pPr>
              <a:defRPr>
                <a:latin typeface="+mj-lt"/>
                <a:ea typeface="+mj-ea"/>
                <a:cs typeface="+mj-cs"/>
              </a:defRPr>
            </a:lvl1pPr>
          </a:lstStyle>
          <a:p>
            <a:pPr marL="149225" marR="124460">
              <a:lnSpc>
                <a:spcPts val="3500"/>
              </a:lnSpc>
              <a:spcBef>
                <a:spcPts val="720"/>
              </a:spcBef>
            </a:pPr>
            <a:r>
              <a:rPr lang="en-GB" sz="3450" b="1" kern="0" spc="20">
                <a:solidFill>
                  <a:schemeClr val="bg1"/>
                </a:solidFill>
                <a:latin typeface="Poppins" panose="00000500000000000000" pitchFamily="2" charset="0"/>
                <a:cs typeface="Poppins" panose="00000500000000000000" pitchFamily="2" charset="0"/>
              </a:rPr>
              <a:t>Our values</a:t>
            </a:r>
          </a:p>
        </p:txBody>
      </p:sp>
    </p:spTree>
    <p:extLst>
      <p:ext uri="{BB962C8B-B14F-4D97-AF65-F5344CB8AC3E}">
        <p14:creationId xmlns:p14="http://schemas.microsoft.com/office/powerpoint/2010/main" val="209475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889A-0513-4F6D-9BFA-6D490A9CDF95}"/>
              </a:ext>
            </a:extLst>
          </p:cNvPr>
          <p:cNvSpPr>
            <a:spLocks noGrp="1"/>
          </p:cNvSpPr>
          <p:nvPr>
            <p:ph type="title"/>
          </p:nvPr>
        </p:nvSpPr>
        <p:spPr/>
        <p:txBody>
          <a:bodyPr/>
          <a:lstStyle/>
          <a:p>
            <a:endParaRPr lang="en-GB"/>
          </a:p>
        </p:txBody>
      </p:sp>
      <p:pic>
        <p:nvPicPr>
          <p:cNvPr id="4" name="Picture 3" descr="Background pattern&#10;&#10;Description automatically generated">
            <a:extLst>
              <a:ext uri="{FF2B5EF4-FFF2-40B4-BE49-F238E27FC236}">
                <a16:creationId xmlns:a16="http://schemas.microsoft.com/office/drawing/2014/main" id="{824DAF73-6F19-4273-AE96-13373B317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25"/>
            <a:ext cx="12192000" cy="6858000"/>
          </a:xfrm>
          <a:prstGeom prst="rect">
            <a:avLst/>
          </a:prstGeom>
        </p:spPr>
      </p:pic>
      <p:sp>
        <p:nvSpPr>
          <p:cNvPr id="6" name="object 5">
            <a:extLst>
              <a:ext uri="{FF2B5EF4-FFF2-40B4-BE49-F238E27FC236}">
                <a16:creationId xmlns:a16="http://schemas.microsoft.com/office/drawing/2014/main" id="{B431A4F2-3C0D-4B2C-B8E9-97D98D35E891}"/>
              </a:ext>
            </a:extLst>
          </p:cNvPr>
          <p:cNvSpPr/>
          <p:nvPr/>
        </p:nvSpPr>
        <p:spPr>
          <a:xfrm>
            <a:off x="4017860" y="2887410"/>
            <a:ext cx="4156279"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455BF"/>
          </a:solidFill>
        </p:spPr>
        <p:txBody>
          <a:bodyPr wrap="square" lIns="0" tIns="0" rIns="0" bIns="0" rtlCol="0"/>
          <a:lstStyle/>
          <a:p>
            <a:endParaRPr/>
          </a:p>
        </p:txBody>
      </p:sp>
      <p:sp>
        <p:nvSpPr>
          <p:cNvPr id="8" name="object 4">
            <a:extLst>
              <a:ext uri="{FF2B5EF4-FFF2-40B4-BE49-F238E27FC236}">
                <a16:creationId xmlns:a16="http://schemas.microsoft.com/office/drawing/2014/main" id="{0936AEF0-C712-4480-9C8C-0CD72A80125A}"/>
              </a:ext>
            </a:extLst>
          </p:cNvPr>
          <p:cNvSpPr/>
          <p:nvPr/>
        </p:nvSpPr>
        <p:spPr>
          <a:xfrm>
            <a:off x="3766085" y="3428999"/>
            <a:ext cx="4717391" cy="517307"/>
          </a:xfrm>
          <a:custGeom>
            <a:avLst/>
            <a:gdLst/>
            <a:ahLst/>
            <a:cxnLst/>
            <a:rect l="l" t="t" r="r" b="b"/>
            <a:pathLst>
              <a:path w="2395854" h="497839">
                <a:moveTo>
                  <a:pt x="0" y="497649"/>
                </a:moveTo>
                <a:lnTo>
                  <a:pt x="2395804" y="497649"/>
                </a:lnTo>
                <a:lnTo>
                  <a:pt x="2395804" y="0"/>
                </a:lnTo>
                <a:lnTo>
                  <a:pt x="0" y="0"/>
                </a:lnTo>
                <a:lnTo>
                  <a:pt x="0" y="497649"/>
                </a:lnTo>
                <a:close/>
              </a:path>
            </a:pathLst>
          </a:custGeom>
          <a:solidFill>
            <a:srgbClr val="0455BF"/>
          </a:solidFill>
        </p:spPr>
        <p:txBody>
          <a:bodyPr wrap="square" lIns="0" tIns="0" rIns="0" bIns="0" rtlCol="0"/>
          <a:lstStyle/>
          <a:p>
            <a:endParaRPr/>
          </a:p>
        </p:txBody>
      </p:sp>
      <p:sp>
        <p:nvSpPr>
          <p:cNvPr id="10" name="object 6">
            <a:extLst>
              <a:ext uri="{FF2B5EF4-FFF2-40B4-BE49-F238E27FC236}">
                <a16:creationId xmlns:a16="http://schemas.microsoft.com/office/drawing/2014/main" id="{CADA335D-E67B-493F-8B01-B84EFDE6D5DE}"/>
              </a:ext>
            </a:extLst>
          </p:cNvPr>
          <p:cNvSpPr txBox="1">
            <a:spLocks/>
          </p:cNvSpPr>
          <p:nvPr/>
        </p:nvSpPr>
        <p:spPr>
          <a:xfrm>
            <a:off x="3764630" y="2887436"/>
            <a:ext cx="4607627" cy="1010661"/>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gn="ctr">
              <a:lnSpc>
                <a:spcPts val="3500"/>
              </a:lnSpc>
              <a:spcBef>
                <a:spcPts val="790"/>
              </a:spcBef>
            </a:pPr>
            <a:r>
              <a:rPr lang="en-GB" kern="0" spc="20"/>
              <a:t>Role overview   </a:t>
            </a:r>
            <a:br>
              <a:rPr lang="en-GB" kern="0" spc="20"/>
            </a:br>
            <a:r>
              <a:rPr lang="en-GB" kern="0" spc="15">
                <a:solidFill>
                  <a:srgbClr val="FFED00"/>
                </a:solidFill>
              </a:rPr>
              <a:t>and responsibilities</a:t>
            </a:r>
            <a:endParaRPr lang="en-GB" kern="0" spc="20">
              <a:solidFill>
                <a:srgbClr val="FFED00"/>
              </a:solidFill>
            </a:endParaRPr>
          </a:p>
        </p:txBody>
      </p:sp>
    </p:spTree>
    <p:extLst>
      <p:ext uri="{BB962C8B-B14F-4D97-AF65-F5344CB8AC3E}">
        <p14:creationId xmlns:p14="http://schemas.microsoft.com/office/powerpoint/2010/main" val="223139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3364" y="1663220"/>
            <a:ext cx="5268900" cy="4489819"/>
          </a:xfrm>
          <a:prstGeom prst="rect">
            <a:avLst/>
          </a:prstGeom>
          <a:solidFill>
            <a:srgbClr val="FFFFFF"/>
          </a:solidFill>
        </p:spPr>
        <p:txBody>
          <a:bodyPr vert="horz" wrap="square" lIns="0" tIns="83185" rIns="0" bIns="0" rtlCol="0" anchor="t">
            <a:spAutoFit/>
          </a:bodyPr>
          <a:lstStyle/>
          <a:p>
            <a:pPr>
              <a:lnSpc>
                <a:spcPct val="150000"/>
              </a:lnSpc>
            </a:pPr>
            <a:r>
              <a:rPr lang="en-GB" sz="1200" dirty="0">
                <a:solidFill>
                  <a:srgbClr val="263066"/>
                </a:solidFill>
                <a:effectLst/>
                <a:latin typeface="Poppins"/>
                <a:cs typeface="Poppins"/>
              </a:rPr>
              <a:t>This is an </a:t>
            </a:r>
            <a:r>
              <a:rPr lang="en-GB" sz="1200" b="1" dirty="0">
                <a:solidFill>
                  <a:srgbClr val="263066"/>
                </a:solidFill>
                <a:effectLst/>
                <a:latin typeface="Poppins"/>
                <a:cs typeface="Poppins"/>
              </a:rPr>
              <a:t>exciting time </a:t>
            </a:r>
            <a:r>
              <a:rPr lang="en-GB" sz="1200" dirty="0">
                <a:solidFill>
                  <a:srgbClr val="263066"/>
                </a:solidFill>
                <a:effectLst/>
                <a:latin typeface="Poppins"/>
                <a:cs typeface="Poppins"/>
              </a:rPr>
              <a:t>to join Sported as our</a:t>
            </a:r>
            <a:r>
              <a:rPr lang="en-GB" sz="1200" dirty="0">
                <a:solidFill>
                  <a:srgbClr val="263066"/>
                </a:solidFill>
                <a:latin typeface="Poppins"/>
                <a:cs typeface="Poppins"/>
              </a:rPr>
              <a:t> Yorkshire &amp; the Humber</a:t>
            </a:r>
            <a:r>
              <a:rPr lang="en-GB" sz="1200" dirty="0">
                <a:solidFill>
                  <a:srgbClr val="263066"/>
                </a:solidFill>
                <a:effectLst/>
                <a:latin typeface="Poppins"/>
                <a:cs typeface="Poppins"/>
              </a:rPr>
              <a:t> Regional </a:t>
            </a:r>
            <a:r>
              <a:rPr lang="en-GB" sz="1200" dirty="0">
                <a:solidFill>
                  <a:srgbClr val="263066"/>
                </a:solidFill>
                <a:latin typeface="Poppins"/>
                <a:cs typeface="Poppins"/>
              </a:rPr>
              <a:t>Delivery </a:t>
            </a:r>
            <a:r>
              <a:rPr lang="en-GB" sz="1200" dirty="0">
                <a:solidFill>
                  <a:srgbClr val="263066"/>
                </a:solidFill>
                <a:effectLst/>
                <a:latin typeface="Poppins"/>
                <a:cs typeface="Poppins"/>
              </a:rPr>
              <a:t>Officer</a:t>
            </a:r>
            <a:r>
              <a:rPr lang="en-GB" sz="1200" dirty="0">
                <a:solidFill>
                  <a:srgbClr val="263066"/>
                </a:solidFill>
                <a:latin typeface="Poppins"/>
                <a:cs typeface="Poppins"/>
              </a:rPr>
              <a:t>. You’d</a:t>
            </a:r>
            <a:r>
              <a:rPr lang="en-GB" sz="1200" dirty="0">
                <a:solidFill>
                  <a:srgbClr val="263066"/>
                </a:solidFill>
                <a:effectLst/>
                <a:latin typeface="Poppins"/>
                <a:cs typeface="Poppins"/>
              </a:rPr>
              <a:t> be part of an organisation delivering </a:t>
            </a:r>
            <a:r>
              <a:rPr lang="en-GB" sz="1200" b="1" dirty="0">
                <a:solidFill>
                  <a:srgbClr val="263066"/>
                </a:solidFill>
                <a:effectLst/>
                <a:latin typeface="Poppins"/>
                <a:cs typeface="Poppins"/>
              </a:rPr>
              <a:t>vital services for community groups and young people </a:t>
            </a:r>
            <a:r>
              <a:rPr lang="en-GB" sz="1200" dirty="0">
                <a:solidFill>
                  <a:srgbClr val="263066"/>
                </a:solidFill>
                <a:effectLst/>
                <a:latin typeface="Poppins"/>
                <a:cs typeface="Poppins"/>
              </a:rPr>
              <a:t>- knowing that our support is a </a:t>
            </a:r>
            <a:r>
              <a:rPr lang="en-GB" sz="1200" b="1" dirty="0">
                <a:solidFill>
                  <a:srgbClr val="263066"/>
                </a:solidFill>
                <a:effectLst/>
                <a:latin typeface="Poppins"/>
                <a:cs typeface="Poppins"/>
              </a:rPr>
              <a:t>genuine lifeline </a:t>
            </a:r>
            <a:r>
              <a:rPr lang="en-GB" sz="1200" dirty="0">
                <a:solidFill>
                  <a:srgbClr val="263066"/>
                </a:solidFill>
                <a:effectLst/>
                <a:latin typeface="Poppins"/>
                <a:cs typeface="Poppins"/>
              </a:rPr>
              <a:t>for </a:t>
            </a:r>
            <a:r>
              <a:rPr lang="en-GB" sz="1200" b="1" dirty="0">
                <a:solidFill>
                  <a:srgbClr val="263066"/>
                </a:solidFill>
                <a:effectLst/>
                <a:latin typeface="Poppins"/>
                <a:cs typeface="Poppins"/>
              </a:rPr>
              <a:t>small grassroots groups </a:t>
            </a:r>
            <a:r>
              <a:rPr lang="en-GB" sz="1200" dirty="0">
                <a:solidFill>
                  <a:srgbClr val="263066"/>
                </a:solidFill>
                <a:effectLst/>
                <a:latin typeface="Poppins"/>
                <a:cs typeface="Poppins"/>
              </a:rPr>
              <a:t>and the </a:t>
            </a:r>
            <a:r>
              <a:rPr lang="en-GB" sz="1200" b="1" dirty="0">
                <a:solidFill>
                  <a:srgbClr val="263066"/>
                </a:solidFill>
                <a:effectLst/>
                <a:latin typeface="Poppins"/>
                <a:cs typeface="Poppins"/>
              </a:rPr>
              <a:t>young people </a:t>
            </a:r>
            <a:r>
              <a:rPr lang="en-GB" sz="1200" dirty="0">
                <a:solidFill>
                  <a:srgbClr val="263066"/>
                </a:solidFill>
                <a:effectLst/>
                <a:latin typeface="Poppins"/>
                <a:cs typeface="Poppins"/>
              </a:rPr>
              <a:t>they support.</a:t>
            </a:r>
          </a:p>
          <a:p>
            <a:pPr>
              <a:lnSpc>
                <a:spcPct val="150000"/>
              </a:lnSpc>
            </a:pPr>
            <a:br>
              <a:rPr lang="en-GB" sz="1200" dirty="0">
                <a:effectLst/>
                <a:latin typeface="Poppins" panose="00000500000000000000" pitchFamily="2" charset="0"/>
                <a:cs typeface="Poppins" panose="00000500000000000000" pitchFamily="2" charset="0"/>
              </a:rPr>
            </a:br>
            <a:r>
              <a:rPr lang="en-GB" sz="1200" dirty="0">
                <a:solidFill>
                  <a:srgbClr val="263066"/>
                </a:solidFill>
                <a:effectLst/>
                <a:latin typeface="Poppins"/>
                <a:cs typeface="Poppins"/>
              </a:rPr>
              <a:t>As a key point of contact for our network in</a:t>
            </a:r>
            <a:r>
              <a:rPr lang="en-GB" sz="1200" dirty="0">
                <a:solidFill>
                  <a:srgbClr val="263066"/>
                </a:solidFill>
                <a:latin typeface="Poppins"/>
                <a:cs typeface="Poppins"/>
              </a:rPr>
              <a:t> Yorkshire &amp; the Humber</a:t>
            </a:r>
            <a:r>
              <a:rPr lang="en-GB" sz="1200" dirty="0">
                <a:solidFill>
                  <a:srgbClr val="263066"/>
                </a:solidFill>
                <a:effectLst/>
                <a:latin typeface="Poppins"/>
                <a:cs typeface="Poppins"/>
              </a:rPr>
              <a:t>   you will ensure our members are appropriatel</a:t>
            </a:r>
            <a:r>
              <a:rPr lang="en-GB" sz="1200" dirty="0">
                <a:effectLst/>
                <a:latin typeface="Poppins"/>
                <a:cs typeface="Poppins"/>
              </a:rPr>
              <a:t>y engaged and su</a:t>
            </a:r>
            <a:r>
              <a:rPr lang="en-GB" sz="1200" dirty="0">
                <a:solidFill>
                  <a:srgbClr val="263066"/>
                </a:solidFill>
                <a:effectLst/>
                <a:latin typeface="Poppins"/>
                <a:cs typeface="Poppins"/>
              </a:rPr>
              <a:t>pported with a range of services and benefits, </a:t>
            </a:r>
            <a:r>
              <a:rPr lang="en-GB" sz="1200" dirty="0">
                <a:solidFill>
                  <a:srgbClr val="263066"/>
                </a:solidFill>
                <a:latin typeface="Poppins"/>
                <a:cs typeface="Poppins"/>
              </a:rPr>
              <a:t>including direct support from our pool of volunteer consultants.</a:t>
            </a:r>
            <a:r>
              <a:rPr lang="en-GB" sz="1200" dirty="0">
                <a:solidFill>
                  <a:srgbClr val="263066"/>
                </a:solidFill>
                <a:effectLst/>
                <a:latin typeface="Poppins"/>
                <a:cs typeface="Poppins"/>
              </a:rPr>
              <a:t> You will support and </a:t>
            </a:r>
            <a:r>
              <a:rPr lang="en-GB" sz="1200" b="1" dirty="0">
                <a:solidFill>
                  <a:srgbClr val="263066"/>
                </a:solidFill>
                <a:effectLst/>
                <a:latin typeface="Poppins"/>
                <a:cs typeface="Poppins"/>
              </a:rPr>
              <a:t>develop key partnerships </a:t>
            </a:r>
            <a:r>
              <a:rPr lang="en-GB" sz="1200" dirty="0">
                <a:solidFill>
                  <a:srgbClr val="263066"/>
                </a:solidFill>
                <a:effectLst/>
                <a:latin typeface="Poppins"/>
                <a:cs typeface="Poppins"/>
              </a:rPr>
              <a:t>within the region</a:t>
            </a:r>
            <a:r>
              <a:rPr lang="en-GB" sz="1200" dirty="0">
                <a:solidFill>
                  <a:srgbClr val="263066"/>
                </a:solidFill>
                <a:latin typeface="Poppins"/>
                <a:cs typeface="Poppins"/>
              </a:rPr>
              <a:t> </a:t>
            </a:r>
            <a:r>
              <a:rPr lang="en-GB" sz="1200" dirty="0">
                <a:solidFill>
                  <a:srgbClr val="263066"/>
                </a:solidFill>
                <a:effectLst/>
                <a:latin typeface="Poppins"/>
                <a:cs typeface="Poppins"/>
              </a:rPr>
              <a:t>and</a:t>
            </a:r>
            <a:r>
              <a:rPr lang="en-GB" sz="1200" b="1" dirty="0">
                <a:solidFill>
                  <a:srgbClr val="263066"/>
                </a:solidFill>
                <a:effectLst/>
                <a:latin typeface="Poppins"/>
                <a:cs typeface="Poppins"/>
              </a:rPr>
              <a:t> deliver specific projects </a:t>
            </a:r>
            <a:r>
              <a:rPr lang="en-GB" sz="1200" dirty="0">
                <a:solidFill>
                  <a:srgbClr val="263066"/>
                </a:solidFill>
                <a:effectLst/>
                <a:latin typeface="Poppins"/>
                <a:cs typeface="Poppins"/>
              </a:rPr>
              <a:t>according to </a:t>
            </a:r>
            <a:r>
              <a:rPr lang="en-GB" sz="1200" b="1" dirty="0">
                <a:solidFill>
                  <a:srgbClr val="263066"/>
                </a:solidFill>
                <a:effectLst/>
                <a:latin typeface="Poppins"/>
                <a:cs typeface="Poppins"/>
              </a:rPr>
              <a:t>regional and organisational priorities</a:t>
            </a:r>
            <a:r>
              <a:rPr lang="en-GB" sz="1200" dirty="0">
                <a:solidFill>
                  <a:srgbClr val="263066"/>
                </a:solidFill>
                <a:effectLst/>
                <a:latin typeface="Poppins"/>
                <a:cs typeface="Poppins"/>
              </a:rPr>
              <a:t>. </a:t>
            </a:r>
          </a:p>
          <a:p>
            <a:pPr>
              <a:lnSpc>
                <a:spcPct val="150000"/>
              </a:lnSpc>
            </a:pPr>
            <a:endParaRPr lang="en-GB" sz="1200" dirty="0">
              <a:solidFill>
                <a:srgbClr val="263066"/>
              </a:solidFill>
              <a:latin typeface="Poppins"/>
              <a:cs typeface="Poppins"/>
            </a:endParaRPr>
          </a:p>
          <a:p>
            <a:pPr algn="l">
              <a:lnSpc>
                <a:spcPct val="150000"/>
              </a:lnSpc>
            </a:pPr>
            <a:r>
              <a:rPr lang="en-GB" sz="1200" dirty="0">
                <a:solidFill>
                  <a:srgbClr val="263066"/>
                </a:solidFill>
                <a:effectLst/>
                <a:latin typeface="Poppins"/>
                <a:cs typeface="Poppins"/>
              </a:rPr>
              <a:t>You will be joining a </a:t>
            </a:r>
            <a:r>
              <a:rPr lang="en-GB" sz="1200" b="1" dirty="0">
                <a:solidFill>
                  <a:srgbClr val="263066"/>
                </a:solidFill>
                <a:effectLst/>
                <a:latin typeface="Poppins"/>
                <a:cs typeface="Poppins"/>
              </a:rPr>
              <a:t>diverse team of exceptional people </a:t>
            </a:r>
            <a:r>
              <a:rPr lang="en-GB" sz="1200" dirty="0">
                <a:solidFill>
                  <a:srgbClr val="263066"/>
                </a:solidFill>
                <a:effectLst/>
                <a:latin typeface="Poppins"/>
                <a:cs typeface="Poppins"/>
              </a:rPr>
              <a:t>from across the UK, all </a:t>
            </a:r>
            <a:r>
              <a:rPr lang="en-GB" sz="1200" b="1" dirty="0">
                <a:solidFill>
                  <a:srgbClr val="263066"/>
                </a:solidFill>
                <a:effectLst/>
                <a:latin typeface="Poppins"/>
                <a:cs typeface="Poppins"/>
              </a:rPr>
              <a:t>with an enviable purpose and drive </a:t>
            </a:r>
            <a:r>
              <a:rPr lang="en-GB" sz="1200" dirty="0">
                <a:solidFill>
                  <a:srgbClr val="263066"/>
                </a:solidFill>
                <a:effectLst/>
                <a:latin typeface="Poppins"/>
                <a:cs typeface="Poppins"/>
              </a:rPr>
              <a:t>to deliver the best service to our network of groups, volunteers and partners.</a:t>
            </a:r>
          </a:p>
        </p:txBody>
      </p:sp>
      <p:sp>
        <p:nvSpPr>
          <p:cNvPr id="3" name="object 7">
            <a:extLst>
              <a:ext uri="{FF2B5EF4-FFF2-40B4-BE49-F238E27FC236}">
                <a16:creationId xmlns:a16="http://schemas.microsoft.com/office/drawing/2014/main" id="{3FE60C36-E250-4312-A0C2-8E9D100E24FC}"/>
              </a:ext>
            </a:extLst>
          </p:cNvPr>
          <p:cNvSpPr txBox="1"/>
          <p:nvPr/>
        </p:nvSpPr>
        <p:spPr>
          <a:xfrm>
            <a:off x="6008596" y="195843"/>
            <a:ext cx="6070628" cy="2200602"/>
          </a:xfrm>
          <a:prstGeom prst="rect">
            <a:avLst/>
          </a:prstGeom>
          <a:solidFill>
            <a:srgbClr val="FBD82E"/>
          </a:solidFill>
        </p:spPr>
        <p:txBody>
          <a:bodyPr vert="horz" wrap="square" lIns="0" tIns="76200" rIns="0" bIns="0" rtlCol="0" anchor="t">
            <a:spAutoFit/>
          </a:bodyPr>
          <a:lstStyle/>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Job title:	Yorkshire &amp; the Humber </a:t>
            </a:r>
            <a:r>
              <a:rPr lang="en-GB" sz="1200" b="1" dirty="0">
                <a:solidFill>
                  <a:srgbClr val="1B8FD0"/>
                </a:solidFill>
                <a:latin typeface="Poppins SemiBold"/>
                <a:cs typeface="Poppins SemiBold"/>
              </a:rPr>
              <a:t>Regional Delivery Officer </a:t>
            </a:r>
            <a:endParaRPr lang="en-GB" sz="1200" b="1" dirty="0">
              <a:solidFill>
                <a:srgbClr val="1B8FD0"/>
              </a:solidFill>
              <a:latin typeface="Poppins SemiBold" panose="00000700000000000000" pitchFamily="2" charset="0"/>
              <a:cs typeface="Poppins SemiBold" panose="00000700000000000000" pitchFamily="2" charset="0"/>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Reporting into:  	Yorkshire &amp; the Humber </a:t>
            </a:r>
            <a:r>
              <a:rPr lang="en-GB" sz="1200" b="1" dirty="0">
                <a:solidFill>
                  <a:srgbClr val="1B8FD0"/>
                </a:solidFill>
                <a:latin typeface="Poppins SemiBold"/>
                <a:cs typeface="Poppins SemiBold"/>
              </a:rPr>
              <a:t>Regional Manager</a:t>
            </a: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Hours: 		</a:t>
            </a:r>
            <a:r>
              <a:rPr lang="en-GB" sz="1200" b="1" dirty="0">
                <a:solidFill>
                  <a:srgbClr val="1B8FD0"/>
                </a:solidFill>
                <a:latin typeface="Poppins SemiBold"/>
                <a:cs typeface="Poppins SemiBold"/>
              </a:rPr>
              <a:t>22.5 hours – 3 days a week equivalent (Part Time )</a:t>
            </a:r>
          </a:p>
          <a:p>
            <a:pPr marL="326390" marR="143510" indent="-171450">
              <a:lnSpc>
                <a:spcPct val="100000"/>
              </a:lnSpc>
              <a:spcBef>
                <a:spcPts val="600"/>
              </a:spcBef>
              <a:buFont typeface="Arial" panose="020B0604020202020204" pitchFamily="34" charset="0"/>
              <a:buChar char="•"/>
            </a:pPr>
            <a:r>
              <a:rPr lang="en-GB" sz="1200" b="1" dirty="0">
                <a:solidFill>
                  <a:srgbClr val="1B8FD0"/>
                </a:solidFill>
                <a:latin typeface="Poppins"/>
                <a:cs typeface="Poppins"/>
              </a:rPr>
              <a:t>Contract:	</a:t>
            </a:r>
            <a:r>
              <a:rPr lang="en-GB" sz="1200" b="1" dirty="0">
                <a:solidFill>
                  <a:srgbClr val="1B8FD0"/>
                </a:solidFill>
                <a:latin typeface="Poppins SemiBold"/>
                <a:cs typeface="Poppins SemiBold"/>
              </a:rPr>
              <a:t>Permanent </a:t>
            </a:r>
            <a:r>
              <a:rPr lang="en-GB" sz="1200" b="1" dirty="0">
                <a:solidFill>
                  <a:srgbClr val="1B8FD0"/>
                </a:solidFill>
                <a:latin typeface="Poppins"/>
                <a:cs typeface="Poppins"/>
              </a:rPr>
              <a:t> </a:t>
            </a:r>
            <a:endParaRPr lang="en-GB" sz="1200" b="1" dirty="0">
              <a:solidFill>
                <a:srgbClr val="1B8FD0"/>
              </a:solidFill>
              <a:latin typeface="Poppins" panose="00000500000000000000" pitchFamily="2" charset="0"/>
              <a:cs typeface="Poppins" panose="00000500000000000000" pitchFamily="2" charset="0"/>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Salary:		£</a:t>
            </a:r>
            <a:r>
              <a:rPr lang="en-GB" sz="1200" b="1" dirty="0">
                <a:solidFill>
                  <a:srgbClr val="1B8FD0"/>
                </a:solidFill>
                <a:latin typeface="Poppins "/>
                <a:cs typeface="Poppins SemiBold"/>
              </a:rPr>
              <a:t>26,500 - £28,000 (Pro-rata)</a:t>
            </a:r>
            <a:endParaRPr lang="en-GB" sz="1200" b="1" dirty="0">
              <a:solidFill>
                <a:srgbClr val="1B8FD0"/>
              </a:solidFill>
              <a:latin typeface="Poppins SemiBold"/>
              <a:cs typeface="Poppins SemiBold"/>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Location: Home based within a commutable distance to the  Yorkshire &amp; the Humber . Must be willing to travel to meetings when required.</a:t>
            </a:r>
          </a:p>
          <a:p>
            <a:pPr marL="326390" marR="143510" indent="-171450">
              <a:lnSpc>
                <a:spcPct val="100000"/>
              </a:lnSpc>
              <a:spcBef>
                <a:spcPts val="600"/>
              </a:spcBef>
              <a:buFont typeface="Arial" panose="020B0604020202020204" pitchFamily="34" charset="0"/>
              <a:buChar char="•"/>
            </a:pPr>
            <a:r>
              <a:rPr lang="en-GB" sz="1200" b="1" dirty="0">
                <a:solidFill>
                  <a:srgbClr val="1B8FD0"/>
                </a:solidFill>
                <a:latin typeface="Poppins"/>
                <a:cs typeface="Poppins"/>
              </a:rPr>
              <a:t>Annual Leave:	</a:t>
            </a:r>
            <a:r>
              <a:rPr lang="en-GB" sz="1200" b="1" dirty="0">
                <a:solidFill>
                  <a:srgbClr val="1B8FD0"/>
                </a:solidFill>
                <a:latin typeface="Poppins SemiBold"/>
                <a:cs typeface="Poppins SemiBold"/>
              </a:rPr>
              <a:t>25 days (Pro-rata) </a:t>
            </a:r>
            <a:r>
              <a:rPr lang="en-GB" sz="1200" b="1" dirty="0">
                <a:solidFill>
                  <a:srgbClr val="1B8FD0"/>
                </a:solidFill>
                <a:latin typeface="Poppins"/>
                <a:cs typeface="Poppins"/>
              </a:rPr>
              <a:t> - in addition to statutory bank holidays</a:t>
            </a:r>
          </a:p>
        </p:txBody>
      </p:sp>
      <p:sp>
        <p:nvSpPr>
          <p:cNvPr id="11" name="object 6">
            <a:extLst>
              <a:ext uri="{FF2B5EF4-FFF2-40B4-BE49-F238E27FC236}">
                <a16:creationId xmlns:a16="http://schemas.microsoft.com/office/drawing/2014/main" id="{02C3D475-7A96-4198-8D8D-9A62238C4479}"/>
              </a:ext>
            </a:extLst>
          </p:cNvPr>
          <p:cNvSpPr txBox="1"/>
          <p:nvPr/>
        </p:nvSpPr>
        <p:spPr>
          <a:xfrm>
            <a:off x="6017266" y="2723875"/>
            <a:ext cx="2762750" cy="2879634"/>
          </a:xfrm>
          <a:prstGeom prst="rect">
            <a:avLst/>
          </a:prstGeom>
          <a:solidFill>
            <a:srgbClr val="1B8FD0"/>
          </a:solidFill>
        </p:spPr>
        <p:txBody>
          <a:bodyPr vert="horz" wrap="square" lIns="0" tIns="83185" rIns="0" bIns="0" rtlCol="0" anchor="t">
            <a:spAutoFit/>
          </a:bodyPr>
          <a:lstStyle/>
          <a:p>
            <a:pPr marL="154940" marR="143510" indent="33020">
              <a:lnSpc>
                <a:spcPct val="100000"/>
              </a:lnSpc>
              <a:spcBef>
                <a:spcPts val="655"/>
              </a:spcBef>
            </a:pPr>
            <a:r>
              <a:rPr lang="en-GB" sz="1400" b="1" dirty="0">
                <a:solidFill>
                  <a:schemeClr val="bg1"/>
                </a:solidFill>
                <a:latin typeface="Poppins SemiBold" panose="00000700000000000000" pitchFamily="2" charset="0"/>
                <a:cs typeface="Poppins SemiBold" panose="00000700000000000000" pitchFamily="2" charset="0"/>
              </a:rPr>
              <a:t>Internal relationships: </a:t>
            </a:r>
          </a:p>
          <a:p>
            <a:pPr marL="326390" marR="143510" indent="-171450">
              <a:spcBef>
                <a:spcPts val="655"/>
              </a:spcBef>
              <a:buFont typeface="Arial" panose="020B0604020202020204" pitchFamily="34" charset="0"/>
              <a:buChar char="•"/>
            </a:pPr>
            <a:r>
              <a:rPr lang="en-GB" sz="1100" dirty="0">
                <a:solidFill>
                  <a:schemeClr val="bg1"/>
                </a:solidFill>
                <a:latin typeface="Poppins"/>
                <a:cs typeface="Poppins"/>
              </a:rPr>
              <a:t>Yorkshire &amp; the Humber Regional Manager</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England National Manager</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National Teams  </a:t>
            </a:r>
          </a:p>
          <a:p>
            <a:pPr marL="326390" marR="143510" indent="-171450">
              <a:spcBef>
                <a:spcPts val="655"/>
              </a:spcBef>
              <a:buFont typeface="Arial" panose="020B0604020202020204" pitchFamily="34" charset="0"/>
              <a:buChar char="•"/>
            </a:pPr>
            <a:r>
              <a:rPr lang="en-GB" sz="1100" dirty="0">
                <a:solidFill>
                  <a:schemeClr val="bg1"/>
                </a:solidFill>
                <a:latin typeface="Poppins"/>
                <a:cs typeface="Poppins"/>
              </a:rPr>
              <a:t>Delivery Team incl. Volunteer Services </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a:cs typeface="Poppins"/>
              </a:rPr>
              <a:t>Marketing &amp; Communications incl. </a:t>
            </a:r>
            <a:r>
              <a:rPr lang="en-GB" sz="1100">
                <a:solidFill>
                  <a:schemeClr val="bg1"/>
                </a:solidFill>
                <a:latin typeface="Poppins"/>
                <a:cs typeface="Poppins"/>
              </a:rPr>
              <a:t>Member Services team </a:t>
            </a:r>
            <a:endParaRPr lang="en-GB" sz="1100">
              <a:solidFill>
                <a:schemeClr val="bg1"/>
              </a:solidFill>
            </a:endParaRP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Insight </a:t>
            </a:r>
            <a:r>
              <a:rPr lang="en-GB" sz="1100" dirty="0">
                <a:solidFill>
                  <a:schemeClr val="bg1"/>
                </a:solidFill>
                <a:latin typeface="Poppins"/>
                <a:cs typeface="Poppins"/>
              </a:rPr>
              <a:t>&amp; Strategy</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a:cs typeface="Poppins"/>
              </a:rPr>
              <a:t>Strategic Leadership Team</a:t>
            </a:r>
            <a:endParaRPr lang="en-GB" sz="1100" dirty="0">
              <a:solidFill>
                <a:schemeClr val="bg1"/>
              </a:solidFill>
              <a:latin typeface="Poppins" panose="00000500000000000000" pitchFamily="2" charset="0"/>
              <a:cs typeface="Poppins" panose="00000500000000000000" pitchFamily="2" charset="0"/>
            </a:endParaRP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Sported Volunteer consultants </a:t>
            </a:r>
          </a:p>
        </p:txBody>
      </p:sp>
      <p:sp>
        <p:nvSpPr>
          <p:cNvPr id="14" name="object 6">
            <a:extLst>
              <a:ext uri="{FF2B5EF4-FFF2-40B4-BE49-F238E27FC236}">
                <a16:creationId xmlns:a16="http://schemas.microsoft.com/office/drawing/2014/main" id="{29E0C607-0AAC-4431-A926-57FA1F2F8A22}"/>
              </a:ext>
            </a:extLst>
          </p:cNvPr>
          <p:cNvSpPr txBox="1"/>
          <p:nvPr/>
        </p:nvSpPr>
        <p:spPr>
          <a:xfrm>
            <a:off x="8925018" y="2723875"/>
            <a:ext cx="3154206" cy="2815514"/>
          </a:xfrm>
          <a:prstGeom prst="rect">
            <a:avLst/>
          </a:prstGeom>
          <a:solidFill>
            <a:srgbClr val="1B8FD0"/>
          </a:solidFill>
        </p:spPr>
        <p:txBody>
          <a:bodyPr vert="horz" wrap="square" lIns="0" tIns="83185" rIns="0" bIns="0" rtlCol="0">
            <a:spAutoFit/>
          </a:bodyPr>
          <a:lstStyle/>
          <a:p>
            <a:pPr marL="154940" marR="143510" indent="33020">
              <a:lnSpc>
                <a:spcPct val="100000"/>
              </a:lnSpc>
              <a:spcBef>
                <a:spcPts val="655"/>
              </a:spcBef>
            </a:pPr>
            <a:r>
              <a:rPr lang="en-GB" sz="1400" b="1">
                <a:solidFill>
                  <a:schemeClr val="bg1"/>
                </a:solidFill>
                <a:latin typeface="Poppins SemiBold" panose="00000700000000000000" pitchFamily="2" charset="0"/>
                <a:cs typeface="Poppins SemiBold" panose="00000700000000000000" pitchFamily="2" charset="0"/>
              </a:rPr>
              <a:t>External relationships: </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Sported Members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Sported Volunteer Consultants </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Regional partner organisations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Community sports providers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Local government</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Voluntary Sector including  youth sector</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Funders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Local Media</a:t>
            </a:r>
          </a:p>
          <a:p>
            <a:pPr marL="326390" marR="143510" indent="-171450">
              <a:lnSpc>
                <a:spcPct val="100000"/>
              </a:lnSpc>
              <a:spcBef>
                <a:spcPts val="655"/>
              </a:spcBef>
              <a:buFont typeface="Arial" panose="020B0604020202020204" pitchFamily="34" charset="0"/>
              <a:buChar char="•"/>
            </a:pPr>
            <a:endParaRPr lang="en-GB" sz="1200">
              <a:solidFill>
                <a:schemeClr val="bg1"/>
              </a:solidFill>
              <a:latin typeface="Poppins" panose="00000500000000000000" pitchFamily="2" charset="0"/>
              <a:cs typeface="Poppins" panose="00000500000000000000" pitchFamily="2" charset="0"/>
            </a:endParaRPr>
          </a:p>
        </p:txBody>
      </p:sp>
      <p:sp>
        <p:nvSpPr>
          <p:cNvPr id="13" name="object 4">
            <a:extLst>
              <a:ext uri="{FF2B5EF4-FFF2-40B4-BE49-F238E27FC236}">
                <a16:creationId xmlns:a16="http://schemas.microsoft.com/office/drawing/2014/main" id="{080031B8-E298-4C7C-B736-800FB89B8FEC}"/>
              </a:ext>
            </a:extLst>
          </p:cNvPr>
          <p:cNvSpPr txBox="1">
            <a:spLocks/>
          </p:cNvSpPr>
          <p:nvPr/>
        </p:nvSpPr>
        <p:spPr>
          <a:xfrm>
            <a:off x="603364" y="591572"/>
            <a:ext cx="3897615"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overview</a:t>
            </a:r>
            <a:endParaRPr lang="en-GB" kern="0" spc="20">
              <a:solidFill>
                <a:srgbClr val="FBD82E"/>
              </a:solidFill>
            </a:endParaRPr>
          </a:p>
        </p:txBody>
      </p:sp>
    </p:spTree>
    <p:extLst>
      <p:ext uri="{BB962C8B-B14F-4D97-AF65-F5344CB8AC3E}">
        <p14:creationId xmlns:p14="http://schemas.microsoft.com/office/powerpoint/2010/main" val="397474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276224" y="1251731"/>
            <a:ext cx="11539855" cy="5408532"/>
          </a:xfrm>
          <a:prstGeom prst="rect">
            <a:avLst/>
          </a:prstGeom>
          <a:solidFill>
            <a:schemeClr val="bg1"/>
          </a:solidFill>
        </p:spPr>
        <p:txBody>
          <a:bodyPr vert="horz" wrap="square" lIns="0" tIns="83185" rIns="0" bIns="0" rtlCol="0" anchor="t">
            <a:spAutoFit/>
          </a:bodyPr>
          <a:lstStyle/>
          <a:p>
            <a:pPr>
              <a:spcAft>
                <a:spcPts val="600"/>
              </a:spcAft>
            </a:pPr>
            <a:r>
              <a:rPr lang="en-GB" sz="1100" b="1" u="sng" dirty="0">
                <a:solidFill>
                  <a:srgbClr val="1B8FD0"/>
                </a:solidFill>
                <a:effectLst/>
                <a:latin typeface="Poppins"/>
                <a:ea typeface="Times New Roman" panose="02020603050405020304" pitchFamily="18" charset="0"/>
                <a:cs typeface="Poppins"/>
              </a:rPr>
              <a:t>Membership Engagement &amp; Growth</a:t>
            </a:r>
            <a:endParaRPr lang="en-GB" sz="1100" b="1" u="sng" dirty="0">
              <a:solidFill>
                <a:srgbClr val="1B8FD0"/>
              </a:solidFill>
              <a:effectLst/>
              <a:latin typeface="Poppins"/>
              <a:ea typeface="MS Mincho" panose="02020609040205080304" pitchFamily="49" charset="-128"/>
              <a:cs typeface="Poppins"/>
            </a:endParaRPr>
          </a:p>
          <a:p>
            <a:pPr marL="17145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In conjunction with the Yorkshire &amp; the Humber Regional Manager </a:t>
            </a:r>
            <a:r>
              <a:rPr lang="en-GB" sz="1100" b="1" dirty="0">
                <a:solidFill>
                  <a:srgbClr val="263066"/>
                </a:solidFill>
                <a:effectLst/>
                <a:latin typeface="Poppins"/>
                <a:ea typeface="Times New Roman" panose="02020603050405020304" pitchFamily="18" charset="0"/>
                <a:cs typeface="Poppins"/>
              </a:rPr>
              <a:t>deliver </a:t>
            </a:r>
            <a:r>
              <a:rPr lang="en-GB" sz="1100" dirty="0">
                <a:solidFill>
                  <a:srgbClr val="263066"/>
                </a:solidFill>
                <a:effectLst/>
                <a:latin typeface="Poppins"/>
                <a:ea typeface="Times New Roman" panose="02020603050405020304" pitchFamily="18" charset="0"/>
                <a:cs typeface="Poppins"/>
              </a:rPr>
              <a:t>a clear </a:t>
            </a:r>
            <a:r>
              <a:rPr lang="en-GB" sz="1100" b="1" dirty="0">
                <a:solidFill>
                  <a:srgbClr val="263066"/>
                </a:solidFill>
                <a:effectLst/>
                <a:latin typeface="Poppins"/>
                <a:ea typeface="Times New Roman" panose="02020603050405020304" pitchFamily="18" charset="0"/>
                <a:cs typeface="Poppins"/>
              </a:rPr>
              <a:t>strategy</a:t>
            </a:r>
            <a:r>
              <a:rPr lang="en-GB" sz="1100" dirty="0">
                <a:solidFill>
                  <a:srgbClr val="263066"/>
                </a:solidFill>
                <a:effectLst/>
                <a:latin typeface="Poppins"/>
                <a:ea typeface="Times New Roman" panose="02020603050405020304" pitchFamily="18" charset="0"/>
                <a:cs typeface="Poppins"/>
              </a:rPr>
              <a:t> for </a:t>
            </a:r>
            <a:r>
              <a:rPr lang="en-GB" sz="1100" b="1" dirty="0">
                <a:solidFill>
                  <a:srgbClr val="263066"/>
                </a:solidFill>
                <a:effectLst/>
                <a:latin typeface="Poppins"/>
                <a:ea typeface="Times New Roman" panose="02020603050405020304" pitchFamily="18" charset="0"/>
                <a:cs typeface="Poppins"/>
              </a:rPr>
              <a:t>member engagement</a:t>
            </a:r>
            <a:r>
              <a:rPr lang="en-GB" sz="1100" dirty="0">
                <a:solidFill>
                  <a:srgbClr val="263066"/>
                </a:solidFill>
                <a:effectLst/>
                <a:latin typeface="Poppins"/>
                <a:ea typeface="Times New Roman" panose="02020603050405020304" pitchFamily="18" charset="0"/>
                <a:cs typeface="Poppins"/>
              </a:rPr>
              <a:t>, </a:t>
            </a:r>
            <a:r>
              <a:rPr lang="en-GB" sz="1100" b="1" dirty="0">
                <a:solidFill>
                  <a:srgbClr val="263066"/>
                </a:solidFill>
                <a:effectLst/>
                <a:latin typeface="Poppins"/>
                <a:ea typeface="Times New Roman" panose="02020603050405020304" pitchFamily="18" charset="0"/>
                <a:cs typeface="Poppins"/>
              </a:rPr>
              <a:t>support </a:t>
            </a:r>
            <a:r>
              <a:rPr lang="en-GB" sz="1100" dirty="0">
                <a:solidFill>
                  <a:srgbClr val="263066"/>
                </a:solidFill>
                <a:effectLst/>
                <a:latin typeface="Poppins"/>
                <a:ea typeface="Times New Roman" panose="02020603050405020304" pitchFamily="18" charset="0"/>
                <a:cs typeface="Poppins"/>
              </a:rPr>
              <a:t>and </a:t>
            </a:r>
            <a:r>
              <a:rPr lang="en-GB" sz="1100" b="1" dirty="0">
                <a:solidFill>
                  <a:srgbClr val="263066"/>
                </a:solidFill>
                <a:effectLst/>
                <a:latin typeface="Poppins"/>
                <a:ea typeface="Times New Roman" panose="02020603050405020304" pitchFamily="18" charset="0"/>
                <a:cs typeface="Poppins"/>
              </a:rPr>
              <a:t>recruitment</a:t>
            </a:r>
            <a:r>
              <a:rPr lang="en-GB" sz="1100" dirty="0">
                <a:solidFill>
                  <a:srgbClr val="263066"/>
                </a:solidFill>
                <a:effectLst/>
                <a:latin typeface="Poppins"/>
                <a:ea typeface="Times New Roman" panose="02020603050405020304" pitchFamily="18" charset="0"/>
                <a:cs typeface="Poppins"/>
              </a:rPr>
              <a:t> in your region in support of organisational </a:t>
            </a:r>
            <a:r>
              <a:rPr lang="en-GB" sz="1100" b="1" dirty="0">
                <a:solidFill>
                  <a:srgbClr val="263066"/>
                </a:solidFill>
                <a:effectLst/>
                <a:latin typeface="Poppins"/>
                <a:ea typeface="Times New Roman" panose="02020603050405020304" pitchFamily="18" charset="0"/>
                <a:cs typeface="Poppins"/>
              </a:rPr>
              <a:t>KPIs and Projects</a:t>
            </a:r>
            <a:r>
              <a:rPr lang="en-US" sz="1100" dirty="0">
                <a:effectLst/>
                <a:latin typeface="Poppins"/>
                <a:ea typeface="Times New Roman" panose="02020603050405020304" pitchFamily="18" charset="0"/>
                <a:cs typeface="Poppins"/>
              </a:rPr>
              <a:t>​.</a:t>
            </a:r>
          </a:p>
          <a:p>
            <a:pPr marL="171450" indent="-171450" fontAlgn="base">
              <a:buFont typeface="Arial" panose="020B0604020202020204" pitchFamily="34" charset="0"/>
              <a:buChar char="•"/>
            </a:pPr>
            <a:endParaRPr lang="en-US" sz="1100" dirty="0">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Be the </a:t>
            </a:r>
            <a:r>
              <a:rPr lang="en-GB" sz="1100" b="1" dirty="0">
                <a:solidFill>
                  <a:srgbClr val="263066"/>
                </a:solidFill>
                <a:effectLst/>
                <a:latin typeface="Poppins"/>
                <a:ea typeface="Times New Roman" panose="02020603050405020304" pitchFamily="18" charset="0"/>
                <a:cs typeface="Poppins"/>
              </a:rPr>
              <a:t>primary point of contact for Sported members </a:t>
            </a:r>
            <a:r>
              <a:rPr lang="en-GB" sz="1100" dirty="0">
                <a:solidFill>
                  <a:srgbClr val="263066"/>
                </a:solidFill>
                <a:effectLst/>
                <a:latin typeface="Poppins"/>
                <a:ea typeface="Times New Roman" panose="02020603050405020304" pitchFamily="18" charset="0"/>
                <a:cs typeface="Poppins"/>
              </a:rPr>
              <a:t>within your region and </a:t>
            </a:r>
            <a:r>
              <a:rPr lang="en-GB" sz="1100" b="1" dirty="0">
                <a:solidFill>
                  <a:srgbClr val="263066"/>
                </a:solidFill>
                <a:effectLst/>
                <a:latin typeface="Poppins"/>
                <a:ea typeface="Times New Roman" panose="02020603050405020304" pitchFamily="18" charset="0"/>
                <a:cs typeface="Poppins"/>
              </a:rPr>
              <a:t>support them</a:t>
            </a:r>
            <a:r>
              <a:rPr lang="en-GB" sz="1100" dirty="0">
                <a:solidFill>
                  <a:srgbClr val="263066"/>
                </a:solidFill>
                <a:effectLst/>
                <a:latin typeface="Poppins"/>
                <a:ea typeface="Times New Roman" panose="02020603050405020304" pitchFamily="18" charset="0"/>
                <a:cs typeface="Poppins"/>
              </a:rPr>
              <a:t> with their own capacity building /organisational development.</a:t>
            </a:r>
          </a:p>
          <a:p>
            <a:pPr marL="171450" lvl="0" indent="-171450">
              <a:buFont typeface="Arial" panose="020B0604020202020204" pitchFamily="34" charset="0"/>
              <a:buChar char="•"/>
            </a:pP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ea typeface="Times New Roman" panose="02020603050405020304" pitchFamily="18" charset="0"/>
                <a:cs typeface="Poppins"/>
              </a:rPr>
              <a:t>Promote Sported membership and services to non-members, and process new member application and conduct onboarding calls. </a:t>
            </a: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Support content creation for member communications, including utilisation of relevant social media platforms, channels and other alternative communication methods.</a:t>
            </a:r>
          </a:p>
          <a:p>
            <a:pPr marL="171450" lvl="0" indent="-171450" fontAlgn="base">
              <a:buFont typeface="Arial" panose="020B0604020202020204" pitchFamily="34" charset="0"/>
              <a:buChar char="•"/>
            </a:pP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dirty="0">
                <a:solidFill>
                  <a:srgbClr val="263066"/>
                </a:solidFill>
                <a:effectLst/>
                <a:latin typeface="Poppins"/>
                <a:ea typeface="Times New Roman" panose="02020603050405020304" pitchFamily="18" charset="0"/>
                <a:cs typeface="Poppins"/>
              </a:rPr>
              <a:t>Build strong relationships with the Sported </a:t>
            </a:r>
            <a:r>
              <a:rPr lang="en-US" sz="1100" dirty="0">
                <a:solidFill>
                  <a:srgbClr val="263066"/>
                </a:solidFill>
                <a:latin typeface="Poppins"/>
                <a:ea typeface="Times New Roman" panose="02020603050405020304" pitchFamily="18" charset="0"/>
                <a:cs typeface="Poppins"/>
              </a:rPr>
              <a:t>membership, identifying areas of need and trends from the </a:t>
            </a:r>
            <a:r>
              <a:rPr lang="en-GB" sz="1100" dirty="0">
                <a:solidFill>
                  <a:srgbClr val="263066"/>
                </a:solidFill>
                <a:effectLst/>
                <a:latin typeface="Poppins"/>
                <a:ea typeface="Times New Roman" panose="02020603050405020304" pitchFamily="18" charset="0"/>
                <a:cs typeface="Poppins"/>
              </a:rPr>
              <a:t>Yorkshire &amp; the Humber </a:t>
            </a:r>
            <a:r>
              <a:rPr lang="en-US" sz="1100" dirty="0">
                <a:solidFill>
                  <a:srgbClr val="263066"/>
                </a:solidFill>
                <a:latin typeface="Poppins"/>
                <a:ea typeface="Times New Roman" panose="02020603050405020304" pitchFamily="18" charset="0"/>
                <a:cs typeface="Poppins"/>
              </a:rPr>
              <a:t>network. </a:t>
            </a:r>
          </a:p>
          <a:p>
            <a:pPr marL="171450" indent="-171450" fontAlgn="base">
              <a:buFont typeface="Arial" panose="020B0604020202020204" pitchFamily="34" charset="0"/>
              <a:buChar char="•"/>
            </a:pPr>
            <a:endParaRPr lang="en-US"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Promote and engage members with our services and benefits, ensuring they are aware of how to </a:t>
            </a:r>
            <a:r>
              <a:rPr lang="en-GB" sz="1100" b="1" dirty="0">
                <a:solidFill>
                  <a:srgbClr val="263066"/>
                </a:solidFill>
                <a:effectLst/>
                <a:latin typeface="Poppins"/>
                <a:ea typeface="Times New Roman" panose="02020603050405020304" pitchFamily="18" charset="0"/>
                <a:cs typeface="Poppins"/>
              </a:rPr>
              <a:t>access the Sported Hub</a:t>
            </a:r>
            <a:r>
              <a:rPr lang="en-US" sz="1100" dirty="0">
                <a:effectLst/>
                <a:latin typeface="Poppins"/>
                <a:ea typeface="Times New Roman" panose="02020603050405020304" pitchFamily="18" charset="0"/>
                <a:cs typeface="Poppins"/>
              </a:rPr>
              <a:t>​.</a:t>
            </a:r>
          </a:p>
          <a:p>
            <a:pPr marL="171450" lvl="0" indent="-171450" fontAlgn="base">
              <a:buFont typeface="Arial" panose="020B0604020202020204" pitchFamily="34" charset="0"/>
              <a:buChar char="•"/>
            </a:pPr>
            <a:endParaRPr lang="en-US"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US" sz="1100" dirty="0">
                <a:solidFill>
                  <a:srgbClr val="263066"/>
                </a:solidFill>
                <a:effectLst/>
                <a:latin typeface="Poppins"/>
                <a:ea typeface="Times New Roman" panose="02020603050405020304" pitchFamily="18" charset="0"/>
                <a:cs typeface="Poppins"/>
              </a:rPr>
              <a:t>Provide </a:t>
            </a:r>
            <a:r>
              <a:rPr lang="en-US" sz="1100" b="1" dirty="0">
                <a:solidFill>
                  <a:srgbClr val="263066"/>
                </a:solidFill>
                <a:effectLst/>
                <a:latin typeface="Poppins"/>
                <a:ea typeface="Times New Roman" panose="02020603050405020304" pitchFamily="18" charset="0"/>
                <a:cs typeface="Poppins"/>
              </a:rPr>
              <a:t>support to members on elements of capacity building </a:t>
            </a:r>
            <a:r>
              <a:rPr lang="en-US" sz="1100" dirty="0">
                <a:solidFill>
                  <a:srgbClr val="263066"/>
                </a:solidFill>
                <a:effectLst/>
                <a:latin typeface="Poppins"/>
                <a:ea typeface="Times New Roman" panose="02020603050405020304" pitchFamily="18" charset="0"/>
                <a:cs typeface="Poppins"/>
              </a:rPr>
              <a:t>– e.g. fundraising, strategic planning, health checks &amp; sustainability.</a:t>
            </a:r>
          </a:p>
          <a:p>
            <a:pPr marL="171450" lvl="0" indent="-171450" fontAlgn="base">
              <a:buFont typeface="Arial" panose="020B0604020202020204" pitchFamily="34" charset="0"/>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b="1" dirty="0">
                <a:solidFill>
                  <a:srgbClr val="263066"/>
                </a:solidFill>
                <a:effectLst/>
                <a:latin typeface="Poppins"/>
                <a:ea typeface="Times New Roman" panose="02020603050405020304" pitchFamily="18" charset="0"/>
                <a:cs typeface="Poppins"/>
              </a:rPr>
              <a:t>Support</a:t>
            </a:r>
            <a:r>
              <a:rPr lang="en-GB" sz="1100" dirty="0">
                <a:solidFill>
                  <a:srgbClr val="263066"/>
                </a:solidFill>
                <a:effectLst/>
                <a:latin typeface="Poppins"/>
                <a:ea typeface="Times New Roman" panose="02020603050405020304" pitchFamily="18" charset="0"/>
                <a:cs typeface="Poppins"/>
              </a:rPr>
              <a:t> Sported members with </a:t>
            </a:r>
            <a:r>
              <a:rPr lang="en-GB" sz="1100" b="1" dirty="0">
                <a:solidFill>
                  <a:srgbClr val="263066"/>
                </a:solidFill>
                <a:effectLst/>
                <a:latin typeface="Poppins"/>
                <a:ea typeface="Times New Roman" panose="02020603050405020304" pitchFamily="18" charset="0"/>
                <a:cs typeface="Poppins"/>
              </a:rPr>
              <a:t>completion of relevant monitoring </a:t>
            </a:r>
            <a:r>
              <a:rPr lang="en-GB" sz="1100" dirty="0">
                <a:solidFill>
                  <a:srgbClr val="263066"/>
                </a:solidFill>
                <a:effectLst/>
                <a:latin typeface="Poppins"/>
                <a:ea typeface="Times New Roman" panose="02020603050405020304" pitchFamily="18" charset="0"/>
                <a:cs typeface="Poppins"/>
              </a:rPr>
              <a:t>and </a:t>
            </a:r>
            <a:r>
              <a:rPr lang="en-GB" sz="1100" b="1" dirty="0">
                <a:solidFill>
                  <a:srgbClr val="263066"/>
                </a:solidFill>
                <a:effectLst/>
                <a:latin typeface="Poppins"/>
                <a:ea typeface="Times New Roman" panose="02020603050405020304" pitchFamily="18" charset="0"/>
                <a:cs typeface="Poppins"/>
              </a:rPr>
              <a:t>evaluation </a:t>
            </a:r>
            <a:r>
              <a:rPr lang="en-GB" sz="1100" dirty="0">
                <a:solidFill>
                  <a:srgbClr val="263066"/>
                </a:solidFill>
                <a:effectLst/>
                <a:latin typeface="Poppins"/>
                <a:ea typeface="Times New Roman" panose="02020603050405020304" pitchFamily="18" charset="0"/>
                <a:cs typeface="Poppins"/>
              </a:rPr>
              <a:t>in conjunction with the support they have received</a:t>
            </a:r>
            <a:r>
              <a:rPr lang="en-US" sz="1100" dirty="0">
                <a:effectLst/>
                <a:latin typeface="Poppins"/>
                <a:ea typeface="Times New Roman" panose="02020603050405020304" pitchFamily="18" charset="0"/>
                <a:cs typeface="Poppins"/>
              </a:rPr>
              <a:t>​.</a:t>
            </a:r>
            <a:endParaRPr lang="en-GB" sz="1100" dirty="0">
              <a:latin typeface="Poppins"/>
              <a:ea typeface="Times New Roman" panose="02020603050405020304" pitchFamily="18" charset="0"/>
              <a:cs typeface="Poppins"/>
            </a:endParaRPr>
          </a:p>
          <a:p>
            <a:pPr marL="171450" indent="-171450" fontAlgn="base">
              <a:buFont typeface="Arial" panose="020B0604020202020204" pitchFamily="34" charset="0"/>
              <a:buChar char="•"/>
            </a:pPr>
            <a:endParaRPr lang="en-US"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dirty="0">
                <a:solidFill>
                  <a:srgbClr val="263066"/>
                </a:solidFill>
                <a:latin typeface="Poppins"/>
                <a:ea typeface="Times New Roman" panose="02020603050405020304" pitchFamily="18" charset="0"/>
                <a:cs typeface="Poppins"/>
              </a:rPr>
              <a:t>Maintain accurate records in our central database and other systems.</a:t>
            </a:r>
          </a:p>
          <a:p>
            <a:pPr marL="171450" indent="-171450" fontAlgn="base">
              <a:buFont typeface="Arial" panose="020B0604020202020204" pitchFamily="34" charset="0"/>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Work in partnership with </a:t>
            </a:r>
            <a:r>
              <a:rPr lang="en-GB" sz="1100" b="1" dirty="0">
                <a:solidFill>
                  <a:srgbClr val="263066"/>
                </a:solidFill>
                <a:effectLst/>
                <a:latin typeface="Poppins"/>
                <a:ea typeface="Times New Roman" panose="02020603050405020304" pitchFamily="18" charset="0"/>
                <a:cs typeface="Poppins"/>
              </a:rPr>
              <a:t>the rest of the Delivery Team </a:t>
            </a:r>
            <a:r>
              <a:rPr lang="en-GB" sz="1100" dirty="0">
                <a:solidFill>
                  <a:srgbClr val="263066"/>
                </a:solidFill>
                <a:effectLst/>
                <a:latin typeface="Poppins"/>
                <a:ea typeface="Times New Roman" panose="02020603050405020304" pitchFamily="18" charset="0"/>
                <a:cs typeface="Poppins"/>
              </a:rPr>
              <a:t>to share </a:t>
            </a:r>
            <a:r>
              <a:rPr lang="en-GB" sz="1100" b="1" dirty="0">
                <a:solidFill>
                  <a:srgbClr val="263066"/>
                </a:solidFill>
                <a:effectLst/>
                <a:latin typeface="Poppins"/>
                <a:ea typeface="Times New Roman" panose="02020603050405020304" pitchFamily="18" charset="0"/>
                <a:cs typeface="Poppins"/>
              </a:rPr>
              <a:t>best practice</a:t>
            </a:r>
            <a:r>
              <a:rPr lang="en-GB" sz="1100" dirty="0">
                <a:solidFill>
                  <a:srgbClr val="263066"/>
                </a:solidFill>
                <a:effectLst/>
                <a:latin typeface="Poppins"/>
                <a:ea typeface="Times New Roman" panose="02020603050405020304" pitchFamily="18" charset="0"/>
                <a:cs typeface="Poppins"/>
              </a:rPr>
              <a:t> and implement </a:t>
            </a:r>
            <a:r>
              <a:rPr lang="en-GB" sz="1100" b="1" dirty="0">
                <a:solidFill>
                  <a:srgbClr val="263066"/>
                </a:solidFill>
                <a:effectLst/>
                <a:latin typeface="Poppins"/>
                <a:ea typeface="Times New Roman" panose="02020603050405020304" pitchFamily="18" charset="0"/>
                <a:cs typeface="Poppins"/>
              </a:rPr>
              <a:t>partnership ideas/opportunities </a:t>
            </a:r>
            <a:r>
              <a:rPr lang="en-GB" sz="1100" dirty="0">
                <a:solidFill>
                  <a:srgbClr val="263066"/>
                </a:solidFill>
                <a:effectLst/>
                <a:latin typeface="Poppins"/>
                <a:ea typeface="Times New Roman" panose="02020603050405020304" pitchFamily="18" charset="0"/>
                <a:cs typeface="Poppins"/>
              </a:rPr>
              <a:t>where appropriate</a:t>
            </a:r>
            <a:r>
              <a:rPr lang="en-GB" sz="1100" dirty="0">
                <a:effectLst/>
                <a:latin typeface="Poppins"/>
                <a:ea typeface="Times New Roman" panose="02020603050405020304" pitchFamily="18" charset="0"/>
                <a:cs typeface="Poppins"/>
              </a:rPr>
              <a:t>​</a:t>
            </a:r>
            <a:endParaRPr lang="en-GB" sz="1100" dirty="0">
              <a:latin typeface="Poppins"/>
              <a:ea typeface="MS Mincho" panose="02020609040205080304" pitchFamily="49" charset="-128"/>
              <a:cs typeface="Poppins"/>
            </a:endParaRPr>
          </a:p>
          <a:p>
            <a:endPar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r>
              <a:rPr lang="en-GB" sz="1100" b="1" u="sng" dirty="0">
                <a:solidFill>
                  <a:srgbClr val="1B8FD0"/>
                </a:solidFill>
                <a:effectLst/>
                <a:latin typeface="Poppins"/>
                <a:ea typeface="Times New Roman" panose="02020603050405020304" pitchFamily="18" charset="0"/>
                <a:cs typeface="Poppins"/>
              </a:rPr>
              <a:t>Delivery and Projects</a:t>
            </a:r>
          </a:p>
          <a:p>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cs typeface="Poppins"/>
              </a:rPr>
              <a:t>To </a:t>
            </a:r>
            <a:r>
              <a:rPr lang="en-GB" sz="1100" b="1" dirty="0">
                <a:solidFill>
                  <a:srgbClr val="263066"/>
                </a:solidFill>
                <a:latin typeface="Poppins"/>
                <a:cs typeface="Poppins"/>
              </a:rPr>
              <a:t>support the delivery of current and future member projects </a:t>
            </a:r>
            <a:r>
              <a:rPr lang="en-GB" sz="1100" dirty="0">
                <a:solidFill>
                  <a:srgbClr val="263066"/>
                </a:solidFill>
                <a:latin typeface="Poppins"/>
                <a:cs typeface="Poppins"/>
              </a:rPr>
              <a:t>within the Region, including the development and delivery of necessary support, and the deployment of volunteer consultants where necessary. </a:t>
            </a:r>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GB" sz="1100" b="1"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b="1" dirty="0">
                <a:solidFill>
                  <a:srgbClr val="263066"/>
                </a:solidFill>
                <a:latin typeface="Poppins"/>
                <a:cs typeface="Poppins"/>
              </a:rPr>
              <a:t>Support the development of new project ideas </a:t>
            </a:r>
            <a:r>
              <a:rPr lang="en-GB" sz="1100" dirty="0">
                <a:solidFill>
                  <a:srgbClr val="263066"/>
                </a:solidFill>
                <a:latin typeface="Poppins"/>
                <a:cs typeface="Poppins"/>
              </a:rPr>
              <a:t>within </a:t>
            </a:r>
            <a:r>
              <a:rPr lang="en-GB" sz="1100" dirty="0">
                <a:solidFill>
                  <a:srgbClr val="263066"/>
                </a:solidFill>
                <a:effectLst/>
                <a:latin typeface="Poppins"/>
                <a:ea typeface="Times New Roman" panose="02020603050405020304" pitchFamily="18" charset="0"/>
                <a:cs typeface="Poppins"/>
              </a:rPr>
              <a:t>Yorkshire &amp; the Humber,</a:t>
            </a:r>
            <a:r>
              <a:rPr lang="en-GB" sz="1100" dirty="0">
                <a:solidFill>
                  <a:srgbClr val="263066"/>
                </a:solidFill>
                <a:latin typeface="Poppins"/>
                <a:cs typeface="Poppins"/>
              </a:rPr>
              <a:t> identifying areas of member need or areas of focus.</a:t>
            </a:r>
          </a:p>
          <a:p>
            <a:pPr marL="171450" indent="-171450">
              <a:buFont typeface="Arial" panose="020B0604020202020204" pitchFamily="34" charset="0"/>
              <a:buChar char="•"/>
            </a:pPr>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cs typeface="Poppins"/>
              </a:rPr>
              <a:t>Maintain accurate project administration, including project measurement, evaluation and feedback as required to achieve agreed project outcomes. </a:t>
            </a:r>
            <a:endParaRPr lang="en-GB" sz="1100" dirty="0">
              <a:effectLst/>
              <a:latin typeface="Poppins" panose="00000500000000000000" pitchFamily="2" charset="0"/>
              <a:ea typeface="MS Mincho" panose="02020609040205080304" pitchFamily="49" charset="-128"/>
              <a:cs typeface="Poppins" panose="00000500000000000000" pitchFamily="2"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276225" y="220097"/>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Tree>
    <p:extLst>
      <p:ext uri="{BB962C8B-B14F-4D97-AF65-F5344CB8AC3E}">
        <p14:creationId xmlns:p14="http://schemas.microsoft.com/office/powerpoint/2010/main" val="2655804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6FBD7F05D15548BBD26735EDF437E2" ma:contentTypeVersion="25" ma:contentTypeDescription="Create a new document." ma:contentTypeScope="" ma:versionID="a15b542c1cd5eba63e31aabefbd9cbb2">
  <xsd:schema xmlns:xsd="http://www.w3.org/2001/XMLSchema" xmlns:xs="http://www.w3.org/2001/XMLSchema" xmlns:p="http://schemas.microsoft.com/office/2006/metadata/properties" xmlns:ns2="64728f66-149a-48ba-ac6b-50203a2b2067" xmlns:ns3="http://schemas.microsoft.com/sharepoint/v4" xmlns:ns4="4337aca7-0692-409b-a0c1-17c7a1704a94" targetNamespace="http://schemas.microsoft.com/office/2006/metadata/properties" ma:root="true" ma:fieldsID="8cd6d2d3ef60c3eed465a2a33705e5a1" ns2:_="" ns3:_="" ns4:_="">
    <xsd:import namespace="64728f66-149a-48ba-ac6b-50203a2b2067"/>
    <xsd:import namespace="http://schemas.microsoft.com/sharepoint/v4"/>
    <xsd:import namespace="4337aca7-0692-409b-a0c1-17c7a1704a9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28f66-149a-48ba-ac6b-50203a2b206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29" nillable="true" ma:displayName="Taxonomy Catch All Column" ma:hidden="true" ma:list="{7916f59e-587d-4f18-985a-cdd5bc51a2e6}" ma:internalName="TaxCatchAll" ma:showField="CatchAllData" ma:web="64728f66-149a-48ba-ac6b-50203a2b20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37aca7-0692-409b-a0c1-17c7a1704a94"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05a361cf-64be-481e-896e-fdc4be9d70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4728f66-149a-48ba-ac6b-50203a2b2067">
      <UserInfo>
        <DisplayName>Vicki Mills</DisplayName>
        <AccountId>51</AccountId>
        <AccountType/>
      </UserInfo>
      <UserInfo>
        <DisplayName>Vaibhavi Patel</DisplayName>
        <AccountId>5417</AccountId>
        <AccountType/>
      </UserInfo>
      <UserInfo>
        <DisplayName>Chris Sawyer</DisplayName>
        <AccountId>1252</AccountId>
        <AccountType/>
      </UserInfo>
      <UserInfo>
        <DisplayName>Rehana Koser</DisplayName>
        <AccountId>34</AccountId>
        <AccountType/>
      </UserInfo>
      <UserInfo>
        <DisplayName>Mark Bingley</DisplayName>
        <AccountId>64</AccountId>
        <AccountType/>
      </UserInfo>
      <UserInfo>
        <DisplayName>Gil Robertson</DisplayName>
        <AccountId>57</AccountId>
        <AccountType/>
      </UserInfo>
      <UserInfo>
        <DisplayName>Cheddi Gore</DisplayName>
        <AccountId>23</AccountId>
        <AccountType/>
      </UserInfo>
      <UserInfo>
        <DisplayName>Kathryn Foley</DisplayName>
        <AccountId>2752</AccountId>
        <AccountType/>
      </UserInfo>
      <UserInfo>
        <DisplayName>Sophie Tobin</DisplayName>
        <AccountId>26</AccountId>
        <AccountType/>
      </UserInfo>
      <UserInfo>
        <DisplayName>Rob Danson</DisplayName>
        <AccountId>27</AccountId>
        <AccountType/>
      </UserInfo>
      <UserInfo>
        <DisplayName>Kathryn James</DisplayName>
        <AccountId>290</AccountId>
        <AccountType/>
      </UserInfo>
      <UserInfo>
        <DisplayName>Paul Steele</DisplayName>
        <AccountId>40</AccountId>
        <AccountType/>
      </UserInfo>
    </SharedWithUsers>
    <lcf76f155ced4ddcb4097134ff3c332f xmlns="4337aca7-0692-409b-a0c1-17c7a1704a94">
      <Terms xmlns="http://schemas.microsoft.com/office/infopath/2007/PartnerControls"/>
    </lcf76f155ced4ddcb4097134ff3c332f>
    <TaxCatchAll xmlns="64728f66-149a-48ba-ac6b-50203a2b2067" xsi:nil="true"/>
    <MediaLengthInSeconds xmlns="4337aca7-0692-409b-a0c1-17c7a1704a94" xsi:nil="true"/>
    <IconOverlay xmlns="http://schemas.microsoft.com/sharepoint/v4" xsi:nil="true"/>
    <_dlc_DocId xmlns="64728f66-149a-48ba-ac6b-50203a2b2067">YMNH3RYZFAQR-1-499986</_dlc_DocId>
    <_dlc_DocIdUrl xmlns="64728f66-149a-48ba-ac6b-50203a2b2067">
      <Url>https://sportedfoundation225.sharepoint.com/sites/General/_layouts/15/DocIdRedir.aspx?ID=YMNH3RYZFAQR-1-499986</Url>
      <Description>YMNH3RYZFAQR-1-499986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D576DC0-00C4-46F3-915E-9490148A8433}">
  <ds:schemaRefs>
    <ds:schemaRef ds:uri="4337aca7-0692-409b-a0c1-17c7a1704a94"/>
    <ds:schemaRef ds:uri="64728f66-149a-48ba-ac6b-50203a2b20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EAF8736-D573-4E36-B6AC-067ADFFA4F99}">
  <ds:schemaRefs>
    <ds:schemaRef ds:uri="4337aca7-0692-409b-a0c1-17c7a1704a94"/>
    <ds:schemaRef ds:uri="64728f66-149a-48ba-ac6b-50203a2b20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429123-D2ED-4487-9A81-CE7202FC0E14}">
  <ds:schemaRefs>
    <ds:schemaRef ds:uri="http://schemas.microsoft.com/sharepoint/v3/contenttype/forms"/>
  </ds:schemaRefs>
</ds:datastoreItem>
</file>

<file path=customXml/itemProps4.xml><?xml version="1.0" encoding="utf-8"?>
<ds:datastoreItem xmlns:ds="http://schemas.openxmlformats.org/officeDocument/2006/customXml" ds:itemID="{9964A3FA-16AD-4CFD-8F5A-02BC9D1E96B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TotalTime>
  <Words>2421</Words>
  <Application>Microsoft Office PowerPoint</Application>
  <PresentationFormat>Widescreen</PresentationFormat>
  <Paragraphs>238</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Poppins</vt:lpstr>
      <vt:lpstr>Poppins </vt:lpstr>
      <vt:lpstr>Poppins SemiBold</vt:lpstr>
      <vt:lpstr>Symbol</vt:lpstr>
      <vt:lpstr>Times New Roman</vt:lpstr>
      <vt:lpstr>Office Theme</vt:lpstr>
      <vt:lpstr>Yorkshire &amp; the Humber Regional Delivery Officer – (Part-Time) April 2024</vt:lpstr>
      <vt:lpstr>Note from the Sported CEO</vt:lpstr>
      <vt:lpstr>PowerPoint Presentation</vt:lpstr>
      <vt:lpstr>The Clubhouse</vt:lpstr>
      <vt:lpstr>Staff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title here.</dc:title>
  <dc:creator>erica.thornton</dc:creator>
  <cp:lastModifiedBy>Vaibhavi Patel</cp:lastModifiedBy>
  <cp:revision>9</cp:revision>
  <cp:lastPrinted>2024-03-21T08:06:04Z</cp:lastPrinted>
  <dcterms:created xsi:type="dcterms:W3CDTF">2020-05-03T21:26:44Z</dcterms:created>
  <dcterms:modified xsi:type="dcterms:W3CDTF">2024-04-03T17:07:54Z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2020-05-03T00:00:00Z</vt:filetime>
  </property>
  <property fmtid="{D5CDD505-2E9C-101B-9397-08002B2CF9AE}" pid="3" name="Creator">
    <vt:lpwstr>Adobe InDesign 14.0 (Macintosh)</vt:lpwstr>
  </property>
  <property fmtid="{D5CDD505-2E9C-101B-9397-08002B2CF9AE}" pid="4" name="LastSaved">
    <vt:filetime>2020-05-03T00:00:00Z</vt:filetime>
  </property>
  <property fmtid="{D5CDD505-2E9C-101B-9397-08002B2CF9AE}" pid="5" name="ContentTypeId">
    <vt:lpwstr>0x010100216FBD7F05D15548BBD26735EDF437E2</vt:lpwstr>
  </property>
  <property fmtid="{D5CDD505-2E9C-101B-9397-08002B2CF9AE}" pid="6" name="MediaServiceImageTags">
    <vt:lpwstr/>
  </property>
  <property fmtid="{D5CDD505-2E9C-101B-9397-08002B2CF9AE}" pid="7" name="Order">
    <vt:r8>31513200</vt:r8>
  </property>
  <property fmtid="{D5CDD505-2E9C-101B-9397-08002B2CF9AE}" pid="8" name="xd_Signature">
    <vt:bool>false</vt:bool>
  </property>
  <property fmtid="{D5CDD505-2E9C-101B-9397-08002B2CF9AE}" pid="9" name="xd_ProgID">
    <vt:lpwstr/>
  </property>
  <property fmtid="{D5CDD505-2E9C-101B-9397-08002B2CF9AE}" pid="10" name="TemplateUrl">
    <vt:lpwstr/>
  </property>
  <property fmtid="{D5CDD505-2E9C-101B-9397-08002B2CF9AE}" pid="11" name="ComplianceAssetId">
    <vt:lpwstr/>
  </property>
  <property fmtid="{D5CDD505-2E9C-101B-9397-08002B2CF9AE}" pid="12" name="_ExtendedDescription">
    <vt:lpwstr/>
  </property>
  <property fmtid="{D5CDD505-2E9C-101B-9397-08002B2CF9AE}" pid="13" name="TriggerFlowInfo">
    <vt:lpwstr/>
  </property>
  <property fmtid="{D5CDD505-2E9C-101B-9397-08002B2CF9AE}" pid="14" name="_dlc_DocIdItemGuid">
    <vt:lpwstr>00ca21b6-be56-4971-8438-ca8f17bea5d0</vt:lpwstr>
  </property>
</Properties>
</file>