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41"/>
  </p:notesMasterIdLst>
  <p:sldIdLst>
    <p:sldId id="256" r:id="rId6"/>
    <p:sldId id="341" r:id="rId7"/>
    <p:sldId id="441" r:id="rId8"/>
    <p:sldId id="442" r:id="rId9"/>
    <p:sldId id="444" r:id="rId10"/>
    <p:sldId id="431" r:id="rId11"/>
    <p:sldId id="462" r:id="rId12"/>
    <p:sldId id="459" r:id="rId13"/>
    <p:sldId id="422" r:id="rId14"/>
    <p:sldId id="463" r:id="rId15"/>
    <p:sldId id="423" r:id="rId16"/>
    <p:sldId id="453" r:id="rId17"/>
    <p:sldId id="301" r:id="rId18"/>
    <p:sldId id="457" r:id="rId19"/>
    <p:sldId id="458" r:id="rId20"/>
    <p:sldId id="445" r:id="rId21"/>
    <p:sldId id="424" r:id="rId22"/>
    <p:sldId id="435" r:id="rId23"/>
    <p:sldId id="455" r:id="rId24"/>
    <p:sldId id="421" r:id="rId25"/>
    <p:sldId id="432" r:id="rId26"/>
    <p:sldId id="447" r:id="rId27"/>
    <p:sldId id="426" r:id="rId28"/>
    <p:sldId id="437" r:id="rId29"/>
    <p:sldId id="449" r:id="rId30"/>
    <p:sldId id="439" r:id="rId31"/>
    <p:sldId id="448" r:id="rId32"/>
    <p:sldId id="428" r:id="rId33"/>
    <p:sldId id="452" r:id="rId34"/>
    <p:sldId id="440" r:id="rId35"/>
    <p:sldId id="451" r:id="rId36"/>
    <p:sldId id="464" r:id="rId37"/>
    <p:sldId id="430" r:id="rId38"/>
    <p:sldId id="454" r:id="rId39"/>
    <p:sldId id="260" r:id="rId4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64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9AE"/>
    <a:srgbClr val="FBD82E"/>
    <a:srgbClr val="2E54A0"/>
    <a:srgbClr val="128FCF"/>
    <a:srgbClr val="7CCCF4"/>
    <a:srgbClr val="045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>
        <p:guide orient="horz" pos="2880"/>
        <p:guide pos="64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1432A-D0A8-4E52-AE34-C9B41C37C49F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B460A-872F-4BA7-B044-755C85DDC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0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Session approach</a:t>
            </a:r>
          </a:p>
          <a:p>
            <a:pPr marL="171450" indent="-171450">
              <a:buFontTx/>
              <a:buChar char="-"/>
            </a:pPr>
            <a:r>
              <a:rPr lang="en-US" dirty="0"/>
              <a:t>Big corporates examples – but increasingly relevant to smaller orgs to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You can apply to your situation too</a:t>
            </a:r>
          </a:p>
          <a:p>
            <a:pPr marL="171450" indent="-171450">
              <a:buFontTx/>
              <a:buChar char="-"/>
            </a:pPr>
            <a:r>
              <a:rPr lang="en-US" dirty="0"/>
              <a:t>Loads of text, points – designed for use afterwards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77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A5408-FDB3-4D8F-99D3-9ED6C8FC40C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70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79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7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01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89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29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5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03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02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8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74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26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58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37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619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65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75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Gonna</a:t>
            </a:r>
            <a:r>
              <a:rPr lang="en-US" dirty="0"/>
              <a:t> tell you a story…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3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625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337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27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these don’t go in this order…or some steps don’t happen at all. Lucky!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181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18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14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Trends </a:t>
            </a:r>
          </a:p>
          <a:p>
            <a:r>
              <a:rPr lang="en-US" dirty="0"/>
              <a:t>- Local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59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70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39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93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447DA-81D0-4945-AC4B-7E95003E59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2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7899" y="2122205"/>
            <a:ext cx="2894329" cy="3764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88815" y="4135319"/>
            <a:ext cx="2301330" cy="272268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567563" y="0"/>
            <a:ext cx="5625630" cy="415369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376916"/>
            <a:ext cx="9122838" cy="350998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515600" y="5761305"/>
            <a:ext cx="1310398" cy="61663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A617221-9764-274C-834D-0E5243C530B8}"/>
              </a:ext>
            </a:extLst>
          </p:cNvPr>
          <p:cNvSpPr/>
          <p:nvPr userDrawn="1"/>
        </p:nvSpPr>
        <p:spPr>
          <a:xfrm>
            <a:off x="0" y="914400"/>
            <a:ext cx="4953000" cy="1261022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0A210-90AD-4EBB-82A3-8911B6C8E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AF9B0D-C3F0-4E93-8C12-4B44B604A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ABAD3-EA77-499A-AC1F-34FD4F26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5A56-47AF-404E-B209-8BFC6C4F45FB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D32FD-C691-40C1-BFE6-3650E2EA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A6EFD-4288-4732-82FE-DB07D5485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79EC-BDDC-46F7-9D11-C4F2AF51E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3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83809" y="2886800"/>
            <a:ext cx="2430731" cy="1002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YNPx2jngv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how.ncvo.org.uk/tools-resources/risk-management/template-risk-register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ventbrite.co.uk/blog/guide-to-event-sponsorship-ds00/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s://knowhow.ncvo.org.uk/how-to/how-to-approach-local-businesses-for-donation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owhow.ncvo.org.uk/funding/fundraising/corporate-fundraising" TargetMode="External"/><Relationship Id="rId5" Type="http://schemas.openxmlformats.org/officeDocument/2006/relationships/hyperlink" Target="https://www.thirdsector.co.uk/corporate-fundraising" TargetMode="External"/><Relationship Id="rId4" Type="http://schemas.openxmlformats.org/officeDocument/2006/relationships/hyperlink" Target="https://www.institute-of-fundraising.org.uk/guidance/corporate-fundraising-trusts-and-foundations/corporate-fundraising/" TargetMode="External"/><Relationship Id="rId9" Type="http://schemas.openxmlformats.org/officeDocument/2006/relationships/hyperlink" Target="https://www.theguardian.com/voluntary-sector-network/2013/jan/29/become-companys-favourite-charity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193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36248" y="5668062"/>
            <a:ext cx="1250901" cy="54734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83192" y="2546421"/>
            <a:ext cx="4918587" cy="1450525"/>
          </a:xfrm>
          <a:prstGeom prst="rect">
            <a:avLst/>
          </a:prstGeom>
          <a:solidFill>
            <a:srgbClr val="FBD82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pc="20" dirty="0"/>
              <a:t>Cost of living crisis: </a:t>
            </a:r>
            <a:r>
              <a:rPr lang="en-GB" spc="15" dirty="0">
                <a:solidFill>
                  <a:srgbClr val="1959AE"/>
                </a:solidFill>
              </a:rPr>
              <a:t>Corporate</a:t>
            </a:r>
            <a:br>
              <a:rPr lang="en-GB" spc="20" dirty="0"/>
            </a:br>
            <a:r>
              <a:rPr lang="en-GB" spc="15" dirty="0">
                <a:solidFill>
                  <a:srgbClr val="1959AE"/>
                </a:solidFill>
              </a:rPr>
              <a:t>fundraising</a:t>
            </a:r>
            <a:endParaRPr spc="20" dirty="0">
              <a:solidFill>
                <a:srgbClr val="1959AE"/>
              </a:solidFill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A079F0E2-E42B-4528-BEB0-B6F04CCF584E}"/>
              </a:ext>
            </a:extLst>
          </p:cNvPr>
          <p:cNvSpPr txBox="1"/>
          <p:nvPr/>
        </p:nvSpPr>
        <p:spPr>
          <a:xfrm>
            <a:off x="701899" y="5623689"/>
            <a:ext cx="208470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dirty="0">
                <a:solidFill>
                  <a:srgbClr val="FFFFFF"/>
                </a:solidFill>
                <a:latin typeface="Poppins"/>
                <a:cs typeface="Poppins"/>
              </a:rPr>
              <a:t>January 2023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>
                <a:solidFill>
                  <a:srgbClr val="FFFFFF"/>
                </a:solidFill>
                <a:latin typeface="Poppins"/>
                <a:cs typeface="Poppins"/>
              </a:rPr>
              <a:t>Tom Burstow</a:t>
            </a:r>
            <a:endParaRPr lang="en-GB" sz="1800" dirty="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AAB21-6184-486D-BB58-F7B7F2DD42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7E0B6-3ACB-4CF2-89FF-A41784861B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group of people on a boat in the water&#10;&#10;Description automatically generated">
            <a:extLst>
              <a:ext uri="{FF2B5EF4-FFF2-40B4-BE49-F238E27FC236}">
                <a16:creationId xmlns:a16="http://schemas.microsoft.com/office/drawing/2014/main" id="{60307EC1-596E-4BBC-9851-E0EB3A4CFE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540" y="-555833"/>
            <a:ext cx="13090357" cy="8727996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CDF977AF-60A9-CF54-86D1-B579C298AF9F}"/>
              </a:ext>
            </a:extLst>
          </p:cNvPr>
          <p:cNvSpPr/>
          <p:nvPr/>
        </p:nvSpPr>
        <p:spPr>
          <a:xfrm>
            <a:off x="10336248" y="5672939"/>
            <a:ext cx="1250901" cy="547341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73A36A35-7479-5F79-9FE6-D9B4460E56FA}"/>
              </a:ext>
            </a:extLst>
          </p:cNvPr>
          <p:cNvSpPr/>
          <p:nvPr/>
        </p:nvSpPr>
        <p:spPr>
          <a:xfrm>
            <a:off x="4759120" y="3446995"/>
            <a:ext cx="3686789" cy="497840"/>
          </a:xfrm>
          <a:custGeom>
            <a:avLst/>
            <a:gdLst/>
            <a:ahLst/>
            <a:cxnLst/>
            <a:rect l="l" t="t" r="r" b="b"/>
            <a:pathLst>
              <a:path w="2395854" h="497839">
                <a:moveTo>
                  <a:pt x="0" y="497649"/>
                </a:moveTo>
                <a:lnTo>
                  <a:pt x="2395804" y="497649"/>
                </a:lnTo>
                <a:lnTo>
                  <a:pt x="2395804" y="0"/>
                </a:lnTo>
                <a:lnTo>
                  <a:pt x="0" y="0"/>
                </a:lnTo>
                <a:lnTo>
                  <a:pt x="0" y="497649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endParaRPr>
              <a:solidFill>
                <a:srgbClr val="FBD82E"/>
              </a:solidFill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51EA74F-8308-323A-C060-7DE52CF5588B}"/>
              </a:ext>
            </a:extLst>
          </p:cNvPr>
          <p:cNvSpPr/>
          <p:nvPr/>
        </p:nvSpPr>
        <p:spPr>
          <a:xfrm>
            <a:off x="4759121" y="2895345"/>
            <a:ext cx="2675255" cy="551815"/>
          </a:xfrm>
          <a:custGeom>
            <a:avLst/>
            <a:gdLst/>
            <a:ahLst/>
            <a:cxnLst/>
            <a:rect l="l" t="t" r="r" b="b"/>
            <a:pathLst>
              <a:path w="2675254" h="551814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999343FA-D5AA-8A59-98AE-F4A901DC1741}"/>
              </a:ext>
            </a:extLst>
          </p:cNvPr>
          <p:cNvSpPr txBox="1">
            <a:spLocks/>
          </p:cNvSpPr>
          <p:nvPr/>
        </p:nvSpPr>
        <p:spPr>
          <a:xfrm>
            <a:off x="4834648" y="2831582"/>
            <a:ext cx="3906230" cy="1113253"/>
          </a:xfrm>
          <a:prstGeom prst="rect">
            <a:avLst/>
          </a:prstGeom>
        </p:spPr>
        <p:txBody>
          <a:bodyPr vert="horz" wrap="square" lIns="0" tIns="100330" rIns="0" bIns="0" rtlCol="0" anchor="b">
            <a:spAutoFit/>
          </a:bodyPr>
          <a:lstStyle>
            <a:lvl1pPr algn="ctr">
              <a:defRPr sz="6000" b="1" i="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24130" marR="5080" algn="l">
              <a:lnSpc>
                <a:spcPts val="3500"/>
              </a:lnSpc>
              <a:spcBef>
                <a:spcPts val="790"/>
              </a:spcBef>
            </a:pPr>
            <a:r>
              <a:rPr lang="en-GB" sz="3450" spc="20" dirty="0"/>
              <a:t>2. Define </a:t>
            </a:r>
          </a:p>
          <a:p>
            <a:pPr marL="24130" marR="5080" algn="l">
              <a:lnSpc>
                <a:spcPts val="3500"/>
              </a:lnSpc>
              <a:spcBef>
                <a:spcPts val="790"/>
              </a:spcBef>
            </a:pPr>
            <a:r>
              <a:rPr lang="en-GB" sz="3450" spc="15" dirty="0">
                <a:solidFill>
                  <a:srgbClr val="FBD82E"/>
                </a:solidFill>
              </a:rPr>
              <a:t>your assets</a:t>
            </a:r>
          </a:p>
        </p:txBody>
      </p:sp>
    </p:spTree>
    <p:extLst>
      <p:ext uri="{BB962C8B-B14F-4D97-AF65-F5344CB8AC3E}">
        <p14:creationId xmlns:p14="http://schemas.microsoft.com/office/powerpoint/2010/main" val="108568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4FD9DF-305A-F283-8E85-A4301BDFAA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6"/>
            <a:ext cx="12192000" cy="68580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FA25271-5EE8-4E2B-82BF-4DA17C9C6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79" y="2901596"/>
            <a:ext cx="8229055" cy="3580792"/>
          </a:xfrm>
        </p:spPr>
        <p:txBody>
          <a:bodyPr vert="horz" wrap="square" lIns="91440" tIns="45720" rIns="91440" bIns="45720" rtlCol="0">
            <a:normAutofit/>
          </a:bodyPr>
          <a:lstStyle/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Reach 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100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Participants - who, how many, where, 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100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Others – supporters, community members 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Activities – sport, theme, delivery (time, location, method)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Needs – manpower, skills, equipment, services, venues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 - ‘content’ through stories, images, film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000" b="1" kern="1200" dirty="0">
              <a:solidFill>
                <a:srgbClr val="1959A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000" b="1" kern="1200" dirty="0">
              <a:solidFill>
                <a:srgbClr val="1959A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000" b="1" kern="1200" dirty="0">
              <a:solidFill>
                <a:srgbClr val="1959A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B9C16-BED4-4E5A-8EF6-9381EDBFD925}"/>
              </a:ext>
            </a:extLst>
          </p:cNvPr>
          <p:cNvSpPr txBox="1"/>
          <p:nvPr/>
        </p:nvSpPr>
        <p:spPr>
          <a:xfrm>
            <a:off x="-423228" y="1747732"/>
            <a:ext cx="1099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sz="2400" b="1">
                <a:solidFill>
                  <a:srgbClr val="2E54A0"/>
                </a:solidFill>
                <a:latin typeface="Poppins"/>
                <a:cs typeface="Poppins"/>
              </a:defRPr>
            </a:lvl3pPr>
          </a:lstStyle>
          <a:p>
            <a:pPr lvl="2"/>
            <a:r>
              <a:rPr lang="en-GB" dirty="0"/>
              <a:t>Think about what you can offer that might be of interest to corporates?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81796-F4F3-48E7-8A0D-A1B0699D8BC8}"/>
              </a:ext>
            </a:extLst>
          </p:cNvPr>
          <p:cNvSpPr txBox="1"/>
          <p:nvPr/>
        </p:nvSpPr>
        <p:spPr>
          <a:xfrm>
            <a:off x="8726924" y="3109389"/>
            <a:ext cx="2851688" cy="1938992"/>
          </a:xfrm>
          <a:prstGeom prst="rect">
            <a:avLst/>
          </a:prstGeom>
          <a:solidFill>
            <a:srgbClr val="FBD82E"/>
          </a:solidFill>
        </p:spPr>
        <p:txBody>
          <a:bodyPr vert="horz" wrap="square" lIns="0" tIns="83185" rIns="0" bIns="0" rtlCol="0">
            <a:noAutofit/>
          </a:bodyPr>
          <a:lstStyle>
            <a:lvl1pPr marL="154940" marR="143510" indent="33020">
              <a:spcBef>
                <a:spcPts val="655"/>
              </a:spcBef>
              <a:defRPr b="1">
                <a:solidFill>
                  <a:srgbClr val="0455BF"/>
                </a:solidFill>
                <a:latin typeface="Poppins-SemiBold"/>
              </a:defRPr>
            </a:lvl1pPr>
          </a:lstStyle>
          <a:p>
            <a:r>
              <a:rPr lang="en-GB" dirty="0"/>
              <a:t>Be really clear and quantifiable on what you have and the value of that to you/others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618B9FC1-2E24-60F0-C9AE-BB3381CC0B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33" y="184065"/>
            <a:ext cx="4419228" cy="978345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z="2800" spc="20" dirty="0"/>
              <a:t>2. DEFINE </a:t>
            </a:r>
            <a:br>
              <a:rPr lang="en-GB" sz="2800" spc="20" dirty="0"/>
            </a:br>
            <a:r>
              <a:rPr lang="en-GB" sz="2800" spc="15" dirty="0">
                <a:solidFill>
                  <a:srgbClr val="FBD82E"/>
                </a:solidFill>
              </a:rPr>
              <a:t>YOUR ASSETS / IMPACT</a:t>
            </a:r>
            <a:endParaRPr sz="2800" spc="20" dirty="0">
              <a:solidFill>
                <a:srgbClr val="FBD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7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7B79EC-BDDC-46F7-9D11-C4F2AF51EC71}" type="slidenum">
              <a:rPr lang="en-US" smtClean="0"/>
              <a:pPr/>
              <a:t>12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6AA410-464C-4A81-AB72-03D34D60E834}"/>
              </a:ext>
            </a:extLst>
          </p:cNvPr>
          <p:cNvSpPr/>
          <p:nvPr/>
        </p:nvSpPr>
        <p:spPr>
          <a:xfrm>
            <a:off x="2300578" y="1312109"/>
            <a:ext cx="4887401" cy="5335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427253" y="631226"/>
            <a:ext cx="460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London network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E999229B-C65E-4516-9AFB-8CF934012C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47" y="0"/>
            <a:ext cx="11418705" cy="720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49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portEd_Presentation_6.jpg">
            <a:extLst>
              <a:ext uri="{FF2B5EF4-FFF2-40B4-BE49-F238E27FC236}">
                <a16:creationId xmlns:a16="http://schemas.microsoft.com/office/drawing/2014/main" id="{405CE7DB-6C3B-4290-9FCD-80FC4DC833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A4F999-F0AE-4B66-A82D-F6CE8D49F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3809" y="2886800"/>
            <a:ext cx="2430731" cy="530915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F7A82-DBF8-4076-B5CF-59D0052BC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899" y="2122205"/>
            <a:ext cx="2894329" cy="276999"/>
          </a:xfrm>
        </p:spPr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32973B-FE65-486D-8D0A-79B96BE23C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657" y="1435510"/>
            <a:ext cx="6958365" cy="52751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A493A6-55B4-4259-86EA-1F6C11D145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0708" y="0"/>
            <a:ext cx="5563555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AC96BF-2EC1-4ED7-B62B-38B1F8A3A72C}"/>
              </a:ext>
            </a:extLst>
          </p:cNvPr>
          <p:cNvSpPr/>
          <p:nvPr/>
        </p:nvSpPr>
        <p:spPr>
          <a:xfrm>
            <a:off x="903761" y="233715"/>
            <a:ext cx="2075947" cy="453939"/>
          </a:xfrm>
          <a:prstGeom prst="rect">
            <a:avLst/>
          </a:prstGeom>
          <a:solidFill>
            <a:srgbClr val="0455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393D13C-8333-4B38-A28A-94AFC4F7C826}"/>
              </a:ext>
            </a:extLst>
          </p:cNvPr>
          <p:cNvSpPr txBox="1">
            <a:spLocks/>
          </p:cNvSpPr>
          <p:nvPr/>
        </p:nvSpPr>
        <p:spPr>
          <a:xfrm>
            <a:off x="822964" y="263816"/>
            <a:ext cx="2237541" cy="45393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Poppins bold"/>
                <a:cs typeface="Poppins bold"/>
              </a:rPr>
              <a:t>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22099C-94C5-4891-BBD0-B2A32C2D42F4}"/>
              </a:ext>
            </a:extLst>
          </p:cNvPr>
          <p:cNvSpPr/>
          <p:nvPr/>
        </p:nvSpPr>
        <p:spPr>
          <a:xfrm>
            <a:off x="261490" y="680489"/>
            <a:ext cx="4047817" cy="784025"/>
          </a:xfrm>
          <a:prstGeom prst="rect">
            <a:avLst/>
          </a:prstGeom>
          <a:solidFill>
            <a:srgbClr val="0455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2DDFD0A-B806-404E-8849-4CA37F91A9AB}"/>
              </a:ext>
            </a:extLst>
          </p:cNvPr>
          <p:cNvSpPr txBox="1">
            <a:spLocks/>
          </p:cNvSpPr>
          <p:nvPr/>
        </p:nvSpPr>
        <p:spPr>
          <a:xfrm>
            <a:off x="116915" y="581823"/>
            <a:ext cx="4336965" cy="98961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67" b="1" dirty="0">
                <a:solidFill>
                  <a:srgbClr val="FFF10B"/>
                </a:solidFill>
                <a:latin typeface="Poppins-Black"/>
                <a:cs typeface="Poppins-Black"/>
              </a:rPr>
              <a:t>SPORTED GROUPS</a:t>
            </a:r>
          </a:p>
        </p:txBody>
      </p:sp>
    </p:spTree>
    <p:extLst>
      <p:ext uri="{BB962C8B-B14F-4D97-AF65-F5344CB8AC3E}">
        <p14:creationId xmlns:p14="http://schemas.microsoft.com/office/powerpoint/2010/main" val="2472439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8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25596FB-76C5-4404-A348-24CA3431E8CA}"/>
              </a:ext>
            </a:extLst>
          </p:cNvPr>
          <p:cNvSpPr txBox="1"/>
          <p:nvPr/>
        </p:nvSpPr>
        <p:spPr>
          <a:xfrm>
            <a:off x="371432" y="1033200"/>
            <a:ext cx="1041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b="1">
                <a:solidFill>
                  <a:srgbClr val="2E54A0"/>
                </a:solidFill>
                <a:latin typeface="Poppins"/>
                <a:cs typeface="Poppins"/>
              </a:defRPr>
            </a:lvl3pPr>
          </a:lstStyle>
          <a:p>
            <a:pPr lvl="2"/>
            <a:r>
              <a:rPr lang="en-GB" sz="2400" dirty="0"/>
              <a:t>GENERIC NATIONAL STATISTICS</a:t>
            </a: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49BA3410-92A6-7AE5-32A4-AA6E6980B6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32" y="184065"/>
            <a:ext cx="8593892" cy="529504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z="2800" spc="15" dirty="0"/>
              <a:t>2. HIGHLIGHTING THE NEED…AND URGENCY</a:t>
            </a:r>
            <a:endParaRPr sz="2800" spc="2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A3F164-7AA3-14D4-6FB9-FE4C38669CD0}"/>
              </a:ext>
            </a:extLst>
          </p:cNvPr>
          <p:cNvSpPr txBox="1">
            <a:spLocks/>
          </p:cNvSpPr>
          <p:nvPr/>
        </p:nvSpPr>
        <p:spPr>
          <a:xfrm>
            <a:off x="492987" y="1494865"/>
            <a:ext cx="11699013" cy="452348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1800" dirty="0"/>
              <a:t>83% of young people’s mental health worse since COVID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70% cut in youth provision across the UK in last 10 years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43% of young people describe group leader as a key trusted person for them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30% of young people in the UK live in poverty</a:t>
            </a:r>
          </a:p>
          <a:p>
            <a:pPr>
              <a:lnSpc>
                <a:spcPct val="150000"/>
              </a:lnSpc>
            </a:pPr>
            <a:endParaRPr lang="en-GB" sz="1800" dirty="0"/>
          </a:p>
          <a:p>
            <a:pPr>
              <a:lnSpc>
                <a:spcPct val="150000"/>
              </a:lnSpc>
            </a:pPr>
            <a:endParaRPr lang="en-GB" sz="1800" dirty="0"/>
          </a:p>
          <a:p>
            <a:pPr>
              <a:lnSpc>
                <a:spcPct val="150000"/>
              </a:lnSpc>
            </a:pPr>
            <a:r>
              <a:rPr lang="en-GB" sz="1800" dirty="0"/>
              <a:t>67% of Sported members suggest half their young people may stop attending due to finance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93% of group leaders are worried about their organisation; 94% for young people’s wellbeing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50% have seen a significant drop in income as a result of the cost of living crisis </a:t>
            </a:r>
          </a:p>
          <a:p>
            <a:pPr>
              <a:lnSpc>
                <a:spcPct val="150000"/>
              </a:lnSpc>
            </a:pPr>
            <a:endParaRPr lang="en-GB" sz="1800" dirty="0"/>
          </a:p>
          <a:p>
            <a:pPr>
              <a:lnSpc>
                <a:spcPct val="150000"/>
              </a:lnSpc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D79E8-7D14-2416-BCD7-9977DB21543E}"/>
              </a:ext>
            </a:extLst>
          </p:cNvPr>
          <p:cNvSpPr txBox="1"/>
          <p:nvPr/>
        </p:nvSpPr>
        <p:spPr>
          <a:xfrm>
            <a:off x="371432" y="4048142"/>
            <a:ext cx="1041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b="1">
                <a:solidFill>
                  <a:srgbClr val="2E54A0"/>
                </a:solidFill>
                <a:latin typeface="Poppins"/>
                <a:cs typeface="Poppins"/>
              </a:defRPr>
            </a:lvl3pPr>
          </a:lstStyle>
          <a:p>
            <a:pPr lvl="2"/>
            <a:r>
              <a:rPr lang="en-GB" sz="2400" dirty="0"/>
              <a:t>YOUR OWN EVIDENCE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48A749-3E91-532D-9D43-DCFE72890F19}"/>
              </a:ext>
            </a:extLst>
          </p:cNvPr>
          <p:cNvSpPr txBox="1"/>
          <p:nvPr/>
        </p:nvSpPr>
        <p:spPr>
          <a:xfrm>
            <a:off x="-155342" y="6080116"/>
            <a:ext cx="1041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b="1">
                <a:solidFill>
                  <a:srgbClr val="2E54A0"/>
                </a:solidFill>
                <a:latin typeface="Poppins"/>
                <a:cs typeface="Poppins"/>
              </a:defRPr>
            </a:lvl3pPr>
          </a:lstStyle>
          <a:p>
            <a:pPr lvl="2"/>
            <a:r>
              <a:rPr lang="en-GB" sz="2400" dirty="0">
                <a:solidFill>
                  <a:schemeClr val="bg1"/>
                </a:solidFill>
              </a:rPr>
              <a:t>ISSUE PLUS URGENCY = NEED FOR RESPONSE NOW</a:t>
            </a:r>
          </a:p>
        </p:txBody>
      </p:sp>
    </p:spTree>
    <p:extLst>
      <p:ext uri="{BB962C8B-B14F-4D97-AF65-F5344CB8AC3E}">
        <p14:creationId xmlns:p14="http://schemas.microsoft.com/office/powerpoint/2010/main" val="282041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8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25596FB-76C5-4404-A348-24CA3431E8CA}"/>
              </a:ext>
            </a:extLst>
          </p:cNvPr>
          <p:cNvSpPr txBox="1"/>
          <p:nvPr/>
        </p:nvSpPr>
        <p:spPr>
          <a:xfrm>
            <a:off x="-660792" y="1062925"/>
            <a:ext cx="12198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b="1">
                <a:solidFill>
                  <a:srgbClr val="2E54A0"/>
                </a:solidFill>
                <a:latin typeface="Poppins"/>
                <a:cs typeface="Poppins"/>
              </a:defRPr>
            </a:lvl3pPr>
          </a:lstStyle>
          <a:p>
            <a:pPr lvl="2"/>
            <a:r>
              <a:rPr lang="en-GB" sz="2400" dirty="0"/>
              <a:t>BROUGHT TO LIFE VIA STORIES			….AND POWERFUL QUOTES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AB3404-5526-3907-D7E1-F9EFD3774A99}"/>
              </a:ext>
            </a:extLst>
          </p:cNvPr>
          <p:cNvSpPr txBox="1"/>
          <p:nvPr/>
        </p:nvSpPr>
        <p:spPr>
          <a:xfrm>
            <a:off x="371431" y="5681734"/>
            <a:ext cx="5787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Poppins" panose="00000500000000000000" pitchFamily="2" charset="0"/>
                <a:cs typeface="Poppins" panose="00000500000000000000" pitchFamily="2" charset="0"/>
              </a:rPr>
              <a:t>RAPAID – Sky Sports coverage</a:t>
            </a:r>
          </a:p>
          <a:p>
            <a:endParaRPr lang="en-GB" sz="15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1500" dirty="0">
                <a:latin typeface="Poppins" panose="00000500000000000000" pitchFamily="2" charset="0"/>
                <a:cs typeface="Poppins" panose="00000500000000000000" pitchFamily="2" charset="0"/>
              </a:rPr>
              <a:t>Story of mother who can now only afford to send 1 child out of 3 to football – due to cost of living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6E3F92-9F7C-DBA6-D2D7-54BE53A18BFD}"/>
              </a:ext>
            </a:extLst>
          </p:cNvPr>
          <p:cNvSpPr txBox="1"/>
          <p:nvPr/>
        </p:nvSpPr>
        <p:spPr>
          <a:xfrm>
            <a:off x="6644992" y="1748808"/>
            <a:ext cx="5547008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rgbClr val="242424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Gymnastics</a:t>
            </a:r>
            <a:r>
              <a:rPr lang="en-GB" sz="1500" dirty="0">
                <a:solidFill>
                  <a:srgbClr val="242424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 </a:t>
            </a:r>
            <a:r>
              <a:rPr lang="en-GB" sz="1500" b="1" dirty="0">
                <a:solidFill>
                  <a:srgbClr val="242424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group</a:t>
            </a:r>
            <a:r>
              <a:rPr lang="en-GB" sz="1500" dirty="0">
                <a:solidFill>
                  <a:srgbClr val="242424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- "</a:t>
            </a:r>
            <a:r>
              <a:rPr lang="en-GB" sz="1500" i="1" dirty="0">
                <a:solidFill>
                  <a:srgbClr val="242424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Thank you so much.  You are dead right about the cost of living, this weather has not helped us. As gymnasts have to be in a leotard and barefoot mostly we have had the heating on full this last while!! This funding would be a great help towards that, Industrial units are very hard to heat and require the heating on constantly.“</a:t>
            </a:r>
          </a:p>
          <a:p>
            <a:endParaRPr lang="en-GB" sz="15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r>
              <a:rPr lang="en-GB" sz="1500" dirty="0">
                <a:solidFill>
                  <a:srgbClr val="242424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 </a:t>
            </a:r>
            <a:endParaRPr lang="en-GB" sz="15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algn="l">
              <a:spcAft>
                <a:spcPts val="1200"/>
              </a:spcAft>
            </a:pPr>
            <a:r>
              <a:rPr lang="en-GB" sz="1500" b="1" dirty="0">
                <a:solidFill>
                  <a:srgbClr val="242424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Judo group - </a:t>
            </a:r>
            <a:r>
              <a:rPr lang="en-GB" sz="1500" i="1" dirty="0">
                <a:solidFill>
                  <a:srgbClr val="242424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Our utility bills have increased by an alarming amount. (more than double in the past year). We can't stay open if this continues. This funding will be a massive relief on stress of everyone if we know we can keep the lights on and not freeze.</a:t>
            </a:r>
          </a:p>
          <a:p>
            <a:pPr algn="l">
              <a:spcAft>
                <a:spcPts val="1200"/>
              </a:spcAft>
            </a:pPr>
            <a:endParaRPr lang="en-GB" sz="15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en-GB" sz="1500" b="1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Karate</a:t>
            </a:r>
            <a:r>
              <a:rPr lang="en-GB" sz="1500" i="1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GB" sz="1500" b="1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group</a:t>
            </a:r>
            <a:r>
              <a:rPr lang="en-GB" sz="1500" i="1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- using all the £ to subsidise membership for YP who otherwise couldn't attend</a:t>
            </a:r>
            <a:endParaRPr lang="en-GB" sz="15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CF859525-E04D-E538-70C6-D0DF85FA9762}"/>
              </a:ext>
            </a:extLst>
          </p:cNvPr>
          <p:cNvSpPr txBox="1">
            <a:spLocks/>
          </p:cNvSpPr>
          <p:nvPr/>
        </p:nvSpPr>
        <p:spPr>
          <a:xfrm>
            <a:off x="371431" y="184065"/>
            <a:ext cx="10452281" cy="529504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>
            <a:lvl1pPr>
              <a:defRPr sz="3450" b="1" i="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z="2800" kern="0" spc="15" dirty="0"/>
              <a:t>2. HIGHLIGHTING THE NEED…THROUGH STORYTELLING</a:t>
            </a:r>
            <a:endParaRPr lang="en-GB" sz="2800" kern="0" spc="2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95FFF8-E261-E6C9-9976-2C4DF3B17191}"/>
              </a:ext>
            </a:extLst>
          </p:cNvPr>
          <p:cNvSpPr txBox="1"/>
          <p:nvPr/>
        </p:nvSpPr>
        <p:spPr>
          <a:xfrm>
            <a:off x="1248697" y="3429000"/>
            <a:ext cx="307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https://youtu.be/TYNPx2jngvs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642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AAB21-6184-486D-BB58-F7B7F2DD42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7E0B6-3ACB-4CF2-89FF-A41784861B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group of people on a boat in the water&#10;&#10;Description automatically generated">
            <a:extLst>
              <a:ext uri="{FF2B5EF4-FFF2-40B4-BE49-F238E27FC236}">
                <a16:creationId xmlns:a16="http://schemas.microsoft.com/office/drawing/2014/main" id="{60307EC1-596E-4BBC-9851-E0EB3A4CFE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540" y="-555833"/>
            <a:ext cx="13090357" cy="8727996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CDF977AF-60A9-CF54-86D1-B579C298AF9F}"/>
              </a:ext>
            </a:extLst>
          </p:cNvPr>
          <p:cNvSpPr/>
          <p:nvPr/>
        </p:nvSpPr>
        <p:spPr>
          <a:xfrm>
            <a:off x="10336248" y="5672939"/>
            <a:ext cx="1250901" cy="547341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73A36A35-7479-5F79-9FE6-D9B4460E56FA}"/>
              </a:ext>
            </a:extLst>
          </p:cNvPr>
          <p:cNvSpPr/>
          <p:nvPr/>
        </p:nvSpPr>
        <p:spPr>
          <a:xfrm>
            <a:off x="4759120" y="3446995"/>
            <a:ext cx="3686789" cy="497840"/>
          </a:xfrm>
          <a:custGeom>
            <a:avLst/>
            <a:gdLst/>
            <a:ahLst/>
            <a:cxnLst/>
            <a:rect l="l" t="t" r="r" b="b"/>
            <a:pathLst>
              <a:path w="2395854" h="497839">
                <a:moveTo>
                  <a:pt x="0" y="497649"/>
                </a:moveTo>
                <a:lnTo>
                  <a:pt x="2395804" y="497649"/>
                </a:lnTo>
                <a:lnTo>
                  <a:pt x="2395804" y="0"/>
                </a:lnTo>
                <a:lnTo>
                  <a:pt x="0" y="0"/>
                </a:lnTo>
                <a:lnTo>
                  <a:pt x="0" y="497649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endParaRPr>
              <a:solidFill>
                <a:srgbClr val="FBD82E"/>
              </a:solidFill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51EA74F-8308-323A-C060-7DE52CF5588B}"/>
              </a:ext>
            </a:extLst>
          </p:cNvPr>
          <p:cNvSpPr/>
          <p:nvPr/>
        </p:nvSpPr>
        <p:spPr>
          <a:xfrm>
            <a:off x="4759121" y="2895345"/>
            <a:ext cx="2675255" cy="551815"/>
          </a:xfrm>
          <a:custGeom>
            <a:avLst/>
            <a:gdLst/>
            <a:ahLst/>
            <a:cxnLst/>
            <a:rect l="l" t="t" r="r" b="b"/>
            <a:pathLst>
              <a:path w="2675254" h="551814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999343FA-D5AA-8A59-98AE-F4A901DC1741}"/>
              </a:ext>
            </a:extLst>
          </p:cNvPr>
          <p:cNvSpPr txBox="1">
            <a:spLocks/>
          </p:cNvSpPr>
          <p:nvPr/>
        </p:nvSpPr>
        <p:spPr>
          <a:xfrm>
            <a:off x="4834648" y="2831582"/>
            <a:ext cx="3906230" cy="1113253"/>
          </a:xfrm>
          <a:prstGeom prst="rect">
            <a:avLst/>
          </a:prstGeom>
        </p:spPr>
        <p:txBody>
          <a:bodyPr vert="horz" wrap="square" lIns="0" tIns="100330" rIns="0" bIns="0" rtlCol="0" anchor="b">
            <a:spAutoFit/>
          </a:bodyPr>
          <a:lstStyle>
            <a:lvl1pPr algn="ctr">
              <a:defRPr sz="6000" b="1" i="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24130" marR="5080" algn="l">
              <a:lnSpc>
                <a:spcPts val="3500"/>
              </a:lnSpc>
              <a:spcBef>
                <a:spcPts val="790"/>
              </a:spcBef>
            </a:pPr>
            <a:r>
              <a:rPr lang="en-GB" sz="3450" spc="20" dirty="0"/>
              <a:t>3. Do your </a:t>
            </a:r>
          </a:p>
          <a:p>
            <a:pPr marL="24130" marR="5080" algn="l">
              <a:lnSpc>
                <a:spcPts val="3500"/>
              </a:lnSpc>
              <a:spcBef>
                <a:spcPts val="790"/>
              </a:spcBef>
            </a:pPr>
            <a:r>
              <a:rPr lang="en-GB" sz="3450" spc="15" dirty="0">
                <a:solidFill>
                  <a:srgbClr val="FBD82E"/>
                </a:solidFill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954178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69C78A-AEC7-7093-789A-A8EAA2AFB0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6"/>
            <a:ext cx="12192000" cy="68580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FA25271-5EE8-4E2B-82BF-4DA17C9C6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887" y="2864471"/>
            <a:ext cx="8225871" cy="3580792"/>
          </a:xfrm>
        </p:spPr>
        <p:txBody>
          <a:bodyPr vert="horz" wrap="square" lIns="91440" tIns="45720" rIns="91440" bIns="45720" rtlCol="0">
            <a:normAutofit/>
          </a:bodyPr>
          <a:lstStyle/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Brand/corporate values – ‘walking the talk’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Staff engagement – giving back meaningfully / locally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Connection to new audiences – new offices, new products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Good news stories – to counter the bad??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Ongoing consideration is how genuine is interest / support?  Are they ticking a box?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000" b="1" kern="1200" dirty="0">
              <a:solidFill>
                <a:srgbClr val="1959A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000" b="1" kern="1200" dirty="0">
              <a:solidFill>
                <a:srgbClr val="1959A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B9C16-BED4-4E5A-8EF6-9381EDBFD925}"/>
              </a:ext>
            </a:extLst>
          </p:cNvPr>
          <p:cNvSpPr txBox="1"/>
          <p:nvPr/>
        </p:nvSpPr>
        <p:spPr>
          <a:xfrm>
            <a:off x="-393731" y="1654744"/>
            <a:ext cx="9134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sz="2400" b="1">
                <a:solidFill>
                  <a:srgbClr val="2E54A0"/>
                </a:solidFill>
                <a:latin typeface="Poppins"/>
                <a:cs typeface="Poppins"/>
              </a:defRPr>
            </a:lvl3pPr>
          </a:lstStyle>
          <a:p>
            <a:pPr lvl="2"/>
            <a:r>
              <a:rPr lang="en-GB" dirty="0"/>
              <a:t>Develop strong understanding of areas of synergy. What are their challenges or focus areas?  How could we help?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AA4FEE-1E0C-41BD-8E33-1174DA2B4C59}"/>
              </a:ext>
            </a:extLst>
          </p:cNvPr>
          <p:cNvSpPr txBox="1"/>
          <p:nvPr/>
        </p:nvSpPr>
        <p:spPr>
          <a:xfrm>
            <a:off x="8854758" y="2050577"/>
            <a:ext cx="2851689" cy="2940021"/>
          </a:xfrm>
          <a:prstGeom prst="rect">
            <a:avLst/>
          </a:prstGeom>
          <a:solidFill>
            <a:srgbClr val="FBD82E"/>
          </a:solidFill>
        </p:spPr>
        <p:txBody>
          <a:bodyPr vert="horz" wrap="square" lIns="0" tIns="83185" rIns="0" bIns="0" rtlCol="0">
            <a:noAutofit/>
          </a:bodyPr>
          <a:lstStyle>
            <a:defPPr>
              <a:defRPr lang="en-US"/>
            </a:defPPr>
            <a:lvl1pPr marL="154940" marR="143510" indent="33020">
              <a:spcBef>
                <a:spcPts val="655"/>
              </a:spcBef>
              <a:defRPr b="1">
                <a:solidFill>
                  <a:srgbClr val="0455BF"/>
                </a:solidFill>
                <a:latin typeface="Poppins-SemiBold"/>
              </a:defRPr>
            </a:lvl1pPr>
          </a:lstStyle>
          <a:p>
            <a:r>
              <a:rPr lang="en-GB" dirty="0"/>
              <a:t>WHERE TO FIND OUT</a:t>
            </a:r>
          </a:p>
          <a:p>
            <a:r>
              <a:rPr lang="en-GB" dirty="0"/>
              <a:t>Contact at company?</a:t>
            </a:r>
          </a:p>
          <a:p>
            <a:r>
              <a:rPr lang="en-GB" dirty="0"/>
              <a:t>Company website</a:t>
            </a:r>
          </a:p>
          <a:p>
            <a:r>
              <a:rPr lang="en-GB" dirty="0"/>
              <a:t>CSR/charity report</a:t>
            </a:r>
          </a:p>
          <a:p>
            <a:r>
              <a:rPr lang="en-GB" dirty="0"/>
              <a:t>Local comms</a:t>
            </a:r>
          </a:p>
          <a:p>
            <a:r>
              <a:rPr lang="en-GB" dirty="0"/>
              <a:t>Social media focus</a:t>
            </a: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60DF941D-BAD1-FEC7-4F8B-491DBE425C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33" y="184065"/>
            <a:ext cx="5153878" cy="978345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z="2800" spc="20" dirty="0"/>
              <a:t>Do your research </a:t>
            </a:r>
            <a:br>
              <a:rPr lang="en-GB" sz="2800" spc="20" dirty="0"/>
            </a:br>
            <a:r>
              <a:rPr lang="en-GB" sz="2800" spc="15" dirty="0">
                <a:solidFill>
                  <a:srgbClr val="FBD82E"/>
                </a:solidFill>
              </a:rPr>
              <a:t>and make connections</a:t>
            </a:r>
            <a:endParaRPr sz="2800" spc="20" dirty="0">
              <a:solidFill>
                <a:srgbClr val="FBD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7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E04964-9590-25D8-5E22-138C2EEB32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6"/>
            <a:ext cx="12192000" cy="6858000"/>
          </a:xfrm>
          <a:prstGeom prst="rect">
            <a:avLst/>
          </a:prstGeom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F61AE594-EDFA-4478-856F-12F6C9C57933}"/>
              </a:ext>
            </a:extLst>
          </p:cNvPr>
          <p:cNvSpPr/>
          <p:nvPr/>
        </p:nvSpPr>
        <p:spPr>
          <a:xfrm>
            <a:off x="609600" y="2010273"/>
            <a:ext cx="4537128" cy="4618494"/>
          </a:xfrm>
          <a:prstGeom prst="flowChartConnector">
            <a:avLst/>
          </a:prstGeom>
          <a:solidFill>
            <a:srgbClr val="7CC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D9EDB947-3F8D-49D1-8FB3-9709440B4E9B}"/>
              </a:ext>
            </a:extLst>
          </p:cNvPr>
          <p:cNvSpPr/>
          <p:nvPr/>
        </p:nvSpPr>
        <p:spPr>
          <a:xfrm>
            <a:off x="973394" y="2370556"/>
            <a:ext cx="3809542" cy="3897928"/>
          </a:xfrm>
          <a:prstGeom prst="flowChartConnector">
            <a:avLst/>
          </a:prstGeom>
          <a:solidFill>
            <a:srgbClr val="12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FA25271-5EE8-4E2B-82BF-4DA17C9C6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2837" y="2564056"/>
            <a:ext cx="5910668" cy="3580792"/>
          </a:xfrm>
        </p:spPr>
        <p:txBody>
          <a:bodyPr vert="horz" wrap="square" lIns="91440" tIns="45720" rIns="91440" bIns="45720" rtlCol="0">
            <a:normAutofit fontScale="92500" lnSpcReduction="20000"/>
          </a:bodyPr>
          <a:lstStyle/>
          <a:p>
            <a:pPr algn="l" rtl="0">
              <a:lnSpc>
                <a:spcPct val="150000"/>
              </a:lnSpc>
              <a:spcBef>
                <a:spcPts val="1000"/>
              </a:spcBef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Board/Committee member connections</a:t>
            </a:r>
          </a:p>
          <a:p>
            <a:pPr algn="l" rtl="0">
              <a:lnSpc>
                <a:spcPct val="150000"/>
              </a:lnSpc>
              <a:spcBef>
                <a:spcPts val="1000"/>
              </a:spcBef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Club Member relatives or contacts</a:t>
            </a:r>
          </a:p>
          <a:p>
            <a:pPr algn="l" rtl="0">
              <a:lnSpc>
                <a:spcPct val="150000"/>
              </a:lnSpc>
              <a:spcBef>
                <a:spcPts val="1000"/>
              </a:spcBef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Social Media contacts</a:t>
            </a:r>
          </a:p>
          <a:p>
            <a:pPr algn="l" rtl="0">
              <a:lnSpc>
                <a:spcPct val="150000"/>
              </a:lnSpc>
              <a:spcBef>
                <a:spcPts val="1000"/>
              </a:spcBef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LinkedIn connections</a:t>
            </a:r>
          </a:p>
          <a:p>
            <a:pPr algn="l" rtl="0">
              <a:lnSpc>
                <a:spcPct val="150000"/>
              </a:lnSpc>
              <a:spcBef>
                <a:spcPts val="1000"/>
              </a:spcBef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Previous event attendees</a:t>
            </a:r>
          </a:p>
          <a:p>
            <a:pPr algn="l" rtl="0">
              <a:lnSpc>
                <a:spcPct val="150000"/>
              </a:lnSpc>
              <a:spcBef>
                <a:spcPts val="1000"/>
              </a:spcBef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Local paper/websites</a:t>
            </a:r>
          </a:p>
          <a:p>
            <a:pPr algn="l" rtl="0">
              <a:lnSpc>
                <a:spcPct val="150000"/>
              </a:lnSpc>
              <a:spcBef>
                <a:spcPts val="1000"/>
              </a:spcBef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Company report authors</a:t>
            </a:r>
          </a:p>
          <a:p>
            <a:pPr algn="l" rtl="0">
              <a:lnSpc>
                <a:spcPct val="150000"/>
              </a:lnSpc>
              <a:spcBef>
                <a:spcPts val="1000"/>
              </a:spcBef>
            </a:pPr>
            <a:endParaRPr lang="en-GB" sz="2000" b="1" kern="1200" dirty="0">
              <a:solidFill>
                <a:srgbClr val="1959A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>
              <a:lnSpc>
                <a:spcPct val="150000"/>
              </a:lnSpc>
              <a:spcBef>
                <a:spcPts val="1000"/>
              </a:spcBef>
            </a:pPr>
            <a:endParaRPr lang="en-GB" sz="2000" b="1" kern="1200" dirty="0">
              <a:solidFill>
                <a:srgbClr val="1959A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B9C16-BED4-4E5A-8EF6-9381EDBFD925}"/>
              </a:ext>
            </a:extLst>
          </p:cNvPr>
          <p:cNvSpPr txBox="1"/>
          <p:nvPr/>
        </p:nvSpPr>
        <p:spPr>
          <a:xfrm>
            <a:off x="-392233" y="1498533"/>
            <a:ext cx="9860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sz="2400" b="1">
                <a:solidFill>
                  <a:srgbClr val="2E54A0"/>
                </a:solidFill>
                <a:latin typeface="Poppins"/>
                <a:cs typeface="Poppins"/>
              </a:defRPr>
            </a:lvl3pPr>
          </a:lstStyle>
          <a:p>
            <a:pPr lvl="2"/>
            <a:r>
              <a:rPr lang="en-GB" dirty="0"/>
              <a:t>Who do we know or can get to know that could help? 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03761519-2B77-4A81-918F-73278CFAC160}"/>
              </a:ext>
            </a:extLst>
          </p:cNvPr>
          <p:cNvSpPr/>
          <p:nvPr/>
        </p:nvSpPr>
        <p:spPr>
          <a:xfrm>
            <a:off x="1366685" y="2820340"/>
            <a:ext cx="3022960" cy="2998360"/>
          </a:xfrm>
          <a:prstGeom prst="flowChartConnector">
            <a:avLst/>
          </a:prstGeom>
          <a:solidFill>
            <a:srgbClr val="2E5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BAC058A0-3A40-4ADB-8BA0-8DA399748739}"/>
              </a:ext>
            </a:extLst>
          </p:cNvPr>
          <p:cNvSpPr/>
          <p:nvPr/>
        </p:nvSpPr>
        <p:spPr>
          <a:xfrm>
            <a:off x="1893048" y="3359466"/>
            <a:ext cx="1970232" cy="1920108"/>
          </a:xfrm>
          <a:prstGeom prst="flowChartConnector">
            <a:avLst/>
          </a:prstGeom>
          <a:solidFill>
            <a:srgbClr val="FBD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93AAEAC5-7DF4-4BE3-968C-66D7AAA92CA6}"/>
              </a:ext>
            </a:extLst>
          </p:cNvPr>
          <p:cNvSpPr/>
          <p:nvPr/>
        </p:nvSpPr>
        <p:spPr>
          <a:xfrm>
            <a:off x="6374322" y="2564055"/>
            <a:ext cx="494855" cy="3387293"/>
          </a:xfrm>
          <a:prstGeom prst="downArrow">
            <a:avLst/>
          </a:prstGeom>
          <a:solidFill>
            <a:srgbClr val="FBD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9FB2FF-C040-489C-8494-BAEEDFD792CA}"/>
              </a:ext>
            </a:extLst>
          </p:cNvPr>
          <p:cNvSpPr txBox="1"/>
          <p:nvPr/>
        </p:nvSpPr>
        <p:spPr>
          <a:xfrm>
            <a:off x="2188237" y="3996354"/>
            <a:ext cx="1675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sz="2400" b="1">
                <a:solidFill>
                  <a:srgbClr val="2E54A0"/>
                </a:solidFill>
                <a:latin typeface="Poppins"/>
                <a:cs typeface="Poppins"/>
              </a:defRPr>
            </a:lvl3pPr>
          </a:lstStyle>
          <a:p>
            <a:r>
              <a:rPr lang="en-US" sz="1600" b="1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Warmest Connections</a:t>
            </a:r>
            <a:endParaRPr lang="en-GB" sz="1600" b="1" dirty="0">
              <a:solidFill>
                <a:srgbClr val="1959A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6EB5D32D-81E5-89B0-0F6C-F3BDA5686B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33" y="184065"/>
            <a:ext cx="4230064" cy="963982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z="2800" spc="20" dirty="0"/>
              <a:t>Do your research </a:t>
            </a:r>
            <a:br>
              <a:rPr lang="en-GB" sz="2800" spc="20" dirty="0"/>
            </a:br>
            <a:r>
              <a:rPr lang="en-GB" sz="2400" spc="15" dirty="0">
                <a:solidFill>
                  <a:srgbClr val="FBD82E"/>
                </a:solidFill>
              </a:rPr>
              <a:t>and make connections</a:t>
            </a:r>
            <a:endParaRPr sz="2800" spc="20" dirty="0">
              <a:solidFill>
                <a:srgbClr val="FBD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79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A person holding a tennis racket&#10;&#10;Description automatically generated">
            <a:extLst>
              <a:ext uri="{FF2B5EF4-FFF2-40B4-BE49-F238E27FC236}">
                <a16:creationId xmlns:a16="http://schemas.microsoft.com/office/drawing/2014/main" id="{9EE37C31-9EDB-7757-814D-FCF7BBEE4A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4985" y="-2263166"/>
            <a:ext cx="14446737" cy="9674717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65F1EBDF-3584-8316-BBDA-286C513C8974}"/>
              </a:ext>
            </a:extLst>
          </p:cNvPr>
          <p:cNvSpPr/>
          <p:nvPr/>
        </p:nvSpPr>
        <p:spPr>
          <a:xfrm>
            <a:off x="10336248" y="5672939"/>
            <a:ext cx="1250901" cy="547341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10C4BE19-3CB8-63A1-178F-291086C8A254}"/>
              </a:ext>
            </a:extLst>
          </p:cNvPr>
          <p:cNvSpPr/>
          <p:nvPr/>
        </p:nvSpPr>
        <p:spPr>
          <a:xfrm>
            <a:off x="1192960" y="2931160"/>
            <a:ext cx="3686789" cy="497840"/>
          </a:xfrm>
          <a:custGeom>
            <a:avLst/>
            <a:gdLst/>
            <a:ahLst/>
            <a:cxnLst/>
            <a:rect l="l" t="t" r="r" b="b"/>
            <a:pathLst>
              <a:path w="2395854" h="497839">
                <a:moveTo>
                  <a:pt x="0" y="497649"/>
                </a:moveTo>
                <a:lnTo>
                  <a:pt x="2395804" y="497649"/>
                </a:lnTo>
                <a:lnTo>
                  <a:pt x="2395804" y="0"/>
                </a:lnTo>
                <a:lnTo>
                  <a:pt x="0" y="0"/>
                </a:lnTo>
                <a:lnTo>
                  <a:pt x="0" y="497649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endParaRPr>
              <a:solidFill>
                <a:srgbClr val="FBD82E"/>
              </a:solidFill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21B542FE-D9F1-5FA8-FB88-1D19F91EB167}"/>
              </a:ext>
            </a:extLst>
          </p:cNvPr>
          <p:cNvSpPr/>
          <p:nvPr/>
        </p:nvSpPr>
        <p:spPr>
          <a:xfrm>
            <a:off x="1192960" y="2379510"/>
            <a:ext cx="2675255" cy="551815"/>
          </a:xfrm>
          <a:custGeom>
            <a:avLst/>
            <a:gdLst/>
            <a:ahLst/>
            <a:cxnLst/>
            <a:rect l="l" t="t" r="r" b="b"/>
            <a:pathLst>
              <a:path w="2675254" h="551814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E202FA44-F516-54CC-C145-3619A9EBCD12}"/>
              </a:ext>
            </a:extLst>
          </p:cNvPr>
          <p:cNvSpPr txBox="1">
            <a:spLocks/>
          </p:cNvSpPr>
          <p:nvPr/>
        </p:nvSpPr>
        <p:spPr>
          <a:xfrm>
            <a:off x="1268487" y="2315747"/>
            <a:ext cx="3906230" cy="1113253"/>
          </a:xfrm>
          <a:prstGeom prst="rect">
            <a:avLst/>
          </a:prstGeom>
        </p:spPr>
        <p:txBody>
          <a:bodyPr vert="horz" wrap="square" lIns="0" tIns="100330" rIns="0" bIns="0" rtlCol="0" anchor="b">
            <a:spAutoFit/>
          </a:bodyPr>
          <a:lstStyle>
            <a:lvl1pPr algn="ctr">
              <a:defRPr sz="6000" b="1" i="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24130" marR="5080" algn="l">
              <a:lnSpc>
                <a:spcPts val="3500"/>
              </a:lnSpc>
              <a:spcBef>
                <a:spcPts val="790"/>
              </a:spcBef>
            </a:pPr>
            <a:r>
              <a:rPr lang="en-GB" sz="3450" spc="20" dirty="0"/>
              <a:t>Be clear on</a:t>
            </a:r>
          </a:p>
          <a:p>
            <a:pPr marL="24130" marR="5080" algn="l">
              <a:lnSpc>
                <a:spcPts val="3500"/>
              </a:lnSpc>
              <a:spcBef>
                <a:spcPts val="790"/>
              </a:spcBef>
            </a:pPr>
            <a:r>
              <a:rPr lang="en-GB" sz="3450" spc="15" dirty="0">
                <a:solidFill>
                  <a:srgbClr val="FBD82E"/>
                </a:solidFill>
              </a:rPr>
              <a:t>what you want</a:t>
            </a:r>
          </a:p>
        </p:txBody>
      </p:sp>
    </p:spTree>
    <p:extLst>
      <p:ext uri="{BB962C8B-B14F-4D97-AF65-F5344CB8AC3E}">
        <p14:creationId xmlns:p14="http://schemas.microsoft.com/office/powerpoint/2010/main" val="2589466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man, indoor, holding&#10;&#10;Description automatically generated">
            <a:extLst>
              <a:ext uri="{FF2B5EF4-FFF2-40B4-BE49-F238E27FC236}">
                <a16:creationId xmlns:a16="http://schemas.microsoft.com/office/drawing/2014/main" id="{7F56EC26-C0DE-43E9-8F4F-5B1881EB7A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224" y="0"/>
            <a:ext cx="4571595" cy="68580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FA25271-5EE8-4E2B-82BF-4DA17C9C6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823" y="1821986"/>
            <a:ext cx="7389177" cy="2544286"/>
          </a:xfr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spcBef>
                <a:spcPts val="100"/>
              </a:spcBef>
            </a:pPr>
            <a:r>
              <a:rPr lang="en-GB" b="1" kern="1200" dirty="0">
                <a:solidFill>
                  <a:srgbClr val="2E54A0"/>
                </a:solidFill>
                <a:latin typeface="Poppins"/>
                <a:cs typeface="Poppins"/>
              </a:rPr>
              <a:t>Introductions &amp; housekeeping</a:t>
            </a:r>
          </a:p>
          <a:p>
            <a:pPr lvl="1"/>
            <a:endParaRPr lang="en-GB" dirty="0"/>
          </a:p>
          <a:p>
            <a:pPr marL="12700" marR="5080" algn="l" rtl="0">
              <a:spcBef>
                <a:spcPts val="100"/>
              </a:spcBef>
            </a:pPr>
            <a:r>
              <a:rPr lang="en-GB" b="1" kern="1200" dirty="0">
                <a:solidFill>
                  <a:srgbClr val="2E54A0"/>
                </a:solidFill>
                <a:latin typeface="Poppins"/>
                <a:cs typeface="Poppins"/>
              </a:rPr>
              <a:t>The 3 aims of today: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To introduce or remind you of key corporate fundraising points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To relate corporate fundraising to Cost of Living challenges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To share and discuss experiences, challenges and top tips</a:t>
            </a:r>
          </a:p>
          <a:p>
            <a:pPr marL="12700" marR="5080" algn="l" rtl="0">
              <a:spcBef>
                <a:spcPts val="100"/>
              </a:spcBef>
            </a:pPr>
            <a:endParaRPr lang="en-GB" b="1" kern="1200" dirty="0">
              <a:solidFill>
                <a:srgbClr val="2E54A0"/>
              </a:solidFill>
              <a:latin typeface="Poppins"/>
              <a:cs typeface="Poppins"/>
            </a:endParaRPr>
          </a:p>
          <a:p>
            <a:pPr marL="12700" marR="5080" algn="l" rtl="0">
              <a:spcBef>
                <a:spcPts val="100"/>
              </a:spcBef>
            </a:pPr>
            <a:r>
              <a:rPr lang="en-GB" b="1" kern="1200" dirty="0">
                <a:solidFill>
                  <a:srgbClr val="2E54A0"/>
                </a:solidFill>
                <a:latin typeface="Poppins"/>
                <a:cs typeface="Poppins"/>
              </a:rPr>
              <a:t>Session approach – Input, Questions &amp;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B9C16-BED4-4E5A-8EF6-9381EDBFD925}"/>
              </a:ext>
            </a:extLst>
          </p:cNvPr>
          <p:cNvSpPr txBox="1"/>
          <p:nvPr/>
        </p:nvSpPr>
        <p:spPr>
          <a:xfrm>
            <a:off x="5237072" y="330964"/>
            <a:ext cx="6491102" cy="707886"/>
          </a:xfrm>
          <a:prstGeom prst="rect">
            <a:avLst/>
          </a:prstGeom>
          <a:solidFill>
            <a:srgbClr val="FBD82E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b="1">
                <a:solidFill>
                  <a:srgbClr val="2E54A0"/>
                </a:solidFill>
                <a:latin typeface="Poppins"/>
                <a:cs typeface="Poppins"/>
              </a:defRPr>
            </a:lvl3pPr>
          </a:lstStyle>
          <a:p>
            <a:r>
              <a:rPr lang="en-US" sz="2000" b="1" dirty="0">
                <a:solidFill>
                  <a:srgbClr val="2E54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guide to Corporate Fundraising – and connecting to the Cost of Living crisis</a:t>
            </a: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AB17F77E-D250-B568-DFD5-92D9A6BEAE35}"/>
              </a:ext>
            </a:extLst>
          </p:cNvPr>
          <p:cNvSpPr/>
          <p:nvPr/>
        </p:nvSpPr>
        <p:spPr>
          <a:xfrm>
            <a:off x="10319143" y="5639621"/>
            <a:ext cx="1310398" cy="61663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078164D-095A-704A-4149-6AB9880D8D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33" y="184065"/>
            <a:ext cx="3748283" cy="1001684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pc="20" dirty="0"/>
              <a:t>Introduction </a:t>
            </a:r>
            <a:br>
              <a:rPr lang="en-GB" spc="20" dirty="0"/>
            </a:br>
            <a:r>
              <a:rPr lang="en-GB" spc="15" dirty="0">
                <a:solidFill>
                  <a:srgbClr val="FBD82E"/>
                </a:solidFill>
              </a:rPr>
              <a:t>and objectives</a:t>
            </a:r>
            <a:endParaRPr spc="20" dirty="0">
              <a:solidFill>
                <a:srgbClr val="FBD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21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BE4063-B339-952D-5362-CF1CA0484F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6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5596FB-76C5-4404-A348-24CA3431E8CA}"/>
              </a:ext>
            </a:extLst>
          </p:cNvPr>
          <p:cNvSpPr txBox="1"/>
          <p:nvPr/>
        </p:nvSpPr>
        <p:spPr>
          <a:xfrm>
            <a:off x="-371957" y="1538806"/>
            <a:ext cx="11158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b="1">
                <a:solidFill>
                  <a:srgbClr val="2E54A0"/>
                </a:solidFill>
                <a:latin typeface="Poppins"/>
                <a:cs typeface="Poppins"/>
              </a:defRPr>
            </a:lvl3pPr>
          </a:lstStyle>
          <a:p>
            <a:pPr lvl="2"/>
            <a:r>
              <a:rPr lang="en-GB" sz="2400" dirty="0"/>
              <a:t>What is it that we want from corporate support? </a:t>
            </a:r>
            <a:br>
              <a:rPr lang="en-GB" sz="2400" dirty="0"/>
            </a:br>
            <a:r>
              <a:rPr lang="en-GB" sz="2400" dirty="0"/>
              <a:t>(not a stupid question!)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C675D28-1D4C-4A0D-B142-D9BAE4A73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621" y="2760562"/>
            <a:ext cx="4777209" cy="4523480"/>
          </a:xfrm>
        </p:spPr>
        <p:txBody>
          <a:bodyPr vert="horz" wrap="square" lIns="91440" tIns="45720" rIns="91440" bIns="45720" rtlCol="0">
            <a:normAutofit/>
          </a:bodyPr>
          <a:lstStyle/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Project funding</a:t>
            </a: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Staff fundraising</a:t>
            </a: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Charity of the Year</a:t>
            </a: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Supplier fundraising </a:t>
            </a: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Licensing and/or CRM</a:t>
            </a: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Sponsorship (event/activity)</a:t>
            </a: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Payroll giving</a:t>
            </a: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Donations/matched giving</a:t>
            </a:r>
            <a:b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GB" sz="2000" b="1" kern="1200" dirty="0">
              <a:solidFill>
                <a:srgbClr val="1959A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49BA3410-92A6-7AE5-32A4-AA6E6980B6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33" y="184065"/>
            <a:ext cx="2749454" cy="963982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z="2400" spc="20" dirty="0"/>
              <a:t>Be clear on</a:t>
            </a:r>
            <a:br>
              <a:rPr lang="en-GB" sz="2400" spc="20" dirty="0"/>
            </a:br>
            <a:r>
              <a:rPr lang="en-GB" sz="2400" spc="15" dirty="0">
                <a:solidFill>
                  <a:srgbClr val="FBD82E"/>
                </a:solidFill>
              </a:rPr>
              <a:t>what you want</a:t>
            </a:r>
            <a:endParaRPr sz="2400" spc="20" dirty="0">
              <a:solidFill>
                <a:srgbClr val="FBD82E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A3F164-7AA3-14D4-6FB9-FE4C38669CD0}"/>
              </a:ext>
            </a:extLst>
          </p:cNvPr>
          <p:cNvSpPr txBox="1">
            <a:spLocks/>
          </p:cNvSpPr>
          <p:nvPr/>
        </p:nvSpPr>
        <p:spPr>
          <a:xfrm>
            <a:off x="6291218" y="2760562"/>
            <a:ext cx="5504849" cy="452348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GB" sz="2000" dirty="0"/>
              <a:t>Staff secondments</a:t>
            </a:r>
          </a:p>
          <a:p>
            <a:r>
              <a:rPr lang="en-GB" sz="2000" dirty="0"/>
              <a:t>Employee involvement and volunteering</a:t>
            </a:r>
          </a:p>
          <a:p>
            <a:r>
              <a:rPr lang="en-GB" sz="2000" dirty="0"/>
              <a:t>Gifts in kind</a:t>
            </a:r>
          </a:p>
          <a:p>
            <a:r>
              <a:rPr lang="en-GB" sz="2000" dirty="0"/>
              <a:t>Royalties</a:t>
            </a:r>
          </a:p>
          <a:p>
            <a:r>
              <a:rPr lang="en-GB" sz="2000" dirty="0"/>
              <a:t>Affinity relationships</a:t>
            </a:r>
          </a:p>
          <a:p>
            <a:r>
              <a:rPr lang="en-GB" sz="2000" dirty="0"/>
              <a:t>Product endorsement</a:t>
            </a:r>
          </a:p>
          <a:p>
            <a:r>
              <a:rPr lang="en-GB" sz="2000" dirty="0"/>
              <a:t>Events</a:t>
            </a:r>
          </a:p>
          <a:p>
            <a:r>
              <a:rPr lang="en-GB" sz="2000" dirty="0"/>
              <a:t>Recycling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0742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32207E-35A7-0A1F-93DF-4A23930862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6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5596FB-76C5-4404-A348-24CA3431E8CA}"/>
              </a:ext>
            </a:extLst>
          </p:cNvPr>
          <p:cNvSpPr txBox="1"/>
          <p:nvPr/>
        </p:nvSpPr>
        <p:spPr>
          <a:xfrm>
            <a:off x="-387456" y="1516899"/>
            <a:ext cx="8646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sz="2400" b="1">
                <a:solidFill>
                  <a:srgbClr val="2E54A0"/>
                </a:solidFill>
                <a:latin typeface="Poppins"/>
                <a:cs typeface="Poppins"/>
              </a:defRPr>
            </a:lvl3pPr>
          </a:lstStyle>
          <a:p>
            <a:pPr lvl="2"/>
            <a:r>
              <a:rPr lang="en-US" dirty="0"/>
              <a:t>Is there a good mix of ££ plus other support? Where can they best help us? 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B81198-6AB0-4612-9D73-D08EEFB124A3}"/>
              </a:ext>
            </a:extLst>
          </p:cNvPr>
          <p:cNvSpPr txBox="1">
            <a:spLocks/>
          </p:cNvSpPr>
          <p:nvPr/>
        </p:nvSpPr>
        <p:spPr>
          <a:xfrm>
            <a:off x="520398" y="2631440"/>
            <a:ext cx="4640535" cy="402907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/>
              <a:t>Financial support</a:t>
            </a:r>
          </a:p>
          <a:p>
            <a:pPr>
              <a:lnSpc>
                <a:spcPct val="150000"/>
              </a:lnSpc>
            </a:pPr>
            <a:r>
              <a:rPr lang="en-GB" dirty="0"/>
              <a:t>Increased profile (telling your story)</a:t>
            </a:r>
          </a:p>
          <a:p>
            <a:pPr>
              <a:lnSpc>
                <a:spcPct val="150000"/>
              </a:lnSpc>
            </a:pPr>
            <a:r>
              <a:rPr lang="en-GB" dirty="0"/>
              <a:t>Volunteer manpower and skills</a:t>
            </a:r>
          </a:p>
          <a:p>
            <a:pPr>
              <a:lnSpc>
                <a:spcPct val="150000"/>
              </a:lnSpc>
            </a:pPr>
            <a:r>
              <a:rPr lang="en-GB" dirty="0"/>
              <a:t>Facilities (in kind support)</a:t>
            </a:r>
          </a:p>
          <a:p>
            <a:pPr>
              <a:lnSpc>
                <a:spcPct val="150000"/>
              </a:lnSpc>
            </a:pPr>
            <a:r>
              <a:rPr lang="en-GB" dirty="0"/>
              <a:t>New supporters / audiences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9DEDED-1009-4CC6-9CC2-16D666033558}"/>
              </a:ext>
            </a:extLst>
          </p:cNvPr>
          <p:cNvSpPr/>
          <p:nvPr/>
        </p:nvSpPr>
        <p:spPr>
          <a:xfrm>
            <a:off x="10585342" y="3505047"/>
            <a:ext cx="1086260" cy="2232548"/>
          </a:xfrm>
          <a:prstGeom prst="rect">
            <a:avLst/>
          </a:prstGeom>
          <a:solidFill>
            <a:srgbClr val="195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9C16A4-3BC8-4ADB-B7B1-33F5EBBF3C0C}"/>
              </a:ext>
            </a:extLst>
          </p:cNvPr>
          <p:cNvSpPr/>
          <p:nvPr/>
        </p:nvSpPr>
        <p:spPr>
          <a:xfrm>
            <a:off x="10585342" y="2582000"/>
            <a:ext cx="1086260" cy="913961"/>
          </a:xfrm>
          <a:prstGeom prst="rect">
            <a:avLst/>
          </a:prstGeom>
          <a:solidFill>
            <a:srgbClr val="12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883BB5-1553-4086-B78A-EEC08C0C063C}"/>
              </a:ext>
            </a:extLst>
          </p:cNvPr>
          <p:cNvSpPr/>
          <p:nvPr/>
        </p:nvSpPr>
        <p:spPr>
          <a:xfrm>
            <a:off x="10585342" y="2084932"/>
            <a:ext cx="1086260" cy="487983"/>
          </a:xfrm>
          <a:prstGeom prst="rect">
            <a:avLst/>
          </a:prstGeom>
          <a:solidFill>
            <a:srgbClr val="195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338722-3D61-4A53-BABF-D30D7823EA9F}"/>
              </a:ext>
            </a:extLst>
          </p:cNvPr>
          <p:cNvSpPr/>
          <p:nvPr/>
        </p:nvSpPr>
        <p:spPr>
          <a:xfrm>
            <a:off x="10585342" y="1688389"/>
            <a:ext cx="1086260" cy="387458"/>
          </a:xfrm>
          <a:prstGeom prst="rect">
            <a:avLst/>
          </a:prstGeom>
          <a:solidFill>
            <a:srgbClr val="FBD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45CD59-CDEF-4D1C-BECC-037D0C25050B}"/>
              </a:ext>
            </a:extLst>
          </p:cNvPr>
          <p:cNvSpPr/>
          <p:nvPr/>
        </p:nvSpPr>
        <p:spPr>
          <a:xfrm>
            <a:off x="8897889" y="1688389"/>
            <a:ext cx="1210725" cy="4049206"/>
          </a:xfrm>
          <a:prstGeom prst="rect">
            <a:avLst/>
          </a:prstGeom>
          <a:solidFill>
            <a:srgbClr val="12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87D3A8-FAC4-4D38-8151-6C346881E0F6}"/>
              </a:ext>
            </a:extLst>
          </p:cNvPr>
          <p:cNvSpPr txBox="1"/>
          <p:nvPr/>
        </p:nvSpPr>
        <p:spPr>
          <a:xfrm>
            <a:off x="10745064" y="4649248"/>
            <a:ext cx="809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Funds</a:t>
            </a:r>
            <a:endParaRPr lang="en-GB" sz="1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E1DF99-F111-4D88-A4C1-71C875BB60AF}"/>
              </a:ext>
            </a:extLst>
          </p:cNvPr>
          <p:cNvSpPr txBox="1"/>
          <p:nvPr/>
        </p:nvSpPr>
        <p:spPr>
          <a:xfrm>
            <a:off x="10723658" y="2144257"/>
            <a:ext cx="809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Profile</a:t>
            </a:r>
            <a:endParaRPr lang="en-GB" sz="1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40819-1F19-4AD3-AEE6-7D1B9DD60725}"/>
              </a:ext>
            </a:extLst>
          </p:cNvPr>
          <p:cNvSpPr txBox="1"/>
          <p:nvPr/>
        </p:nvSpPr>
        <p:spPr>
          <a:xfrm>
            <a:off x="10638801" y="1746146"/>
            <a:ext cx="1086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128FC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Connections</a:t>
            </a:r>
            <a:endParaRPr lang="en-GB" sz="1050" b="1" dirty="0">
              <a:solidFill>
                <a:srgbClr val="128FC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02BFC5-48E2-4AAF-90EC-929A08A1CBC8}"/>
              </a:ext>
            </a:extLst>
          </p:cNvPr>
          <p:cNvSpPr txBox="1"/>
          <p:nvPr/>
        </p:nvSpPr>
        <p:spPr>
          <a:xfrm>
            <a:off x="10745064" y="2854314"/>
            <a:ext cx="809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Staff</a:t>
            </a:r>
            <a:endParaRPr lang="en-GB" sz="1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738D2A-553A-477E-97E2-B987E26FE42D}"/>
              </a:ext>
            </a:extLst>
          </p:cNvPr>
          <p:cNvSpPr txBox="1"/>
          <p:nvPr/>
        </p:nvSpPr>
        <p:spPr>
          <a:xfrm>
            <a:off x="8897889" y="3034849"/>
            <a:ext cx="1210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 spc="2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pPr algn="l"/>
            <a:r>
              <a:rPr lang="en-US" sz="1800" dirty="0"/>
              <a:t>Value of </a:t>
            </a:r>
          </a:p>
          <a:p>
            <a:pPr algn="l"/>
            <a:r>
              <a:rPr lang="en-US" sz="1800" dirty="0"/>
              <a:t>Whole </a:t>
            </a:r>
          </a:p>
          <a:p>
            <a:pPr algn="l"/>
            <a:r>
              <a:rPr lang="en-US" sz="1800" dirty="0"/>
              <a:t>Deal</a:t>
            </a:r>
            <a:endParaRPr lang="en-GB" sz="18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9FFE05D-AFB1-4F78-9467-D7660FBCA6AC}"/>
              </a:ext>
            </a:extLst>
          </p:cNvPr>
          <p:cNvSpPr/>
          <p:nvPr/>
        </p:nvSpPr>
        <p:spPr>
          <a:xfrm>
            <a:off x="6096000" y="2896633"/>
            <a:ext cx="1422751" cy="2602856"/>
          </a:xfrm>
          <a:prstGeom prst="rightArrow">
            <a:avLst/>
          </a:prstGeom>
          <a:solidFill>
            <a:srgbClr val="FBD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DA7E6182-7E89-37D8-2306-EC01B4AE74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33" y="184065"/>
            <a:ext cx="3147019" cy="963982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z="2400" spc="20" dirty="0"/>
              <a:t>Be clear on </a:t>
            </a:r>
            <a:br>
              <a:rPr lang="en-GB" sz="2400" spc="20" dirty="0"/>
            </a:br>
            <a:r>
              <a:rPr lang="en-GB" sz="2400" spc="20" dirty="0">
                <a:solidFill>
                  <a:srgbClr val="FBD82E"/>
                </a:solidFill>
              </a:rPr>
              <a:t>what you want</a:t>
            </a:r>
            <a:r>
              <a:rPr lang="en-GB" sz="2400" spc="15" dirty="0">
                <a:solidFill>
                  <a:srgbClr val="FBD82E"/>
                </a:solidFill>
              </a:rPr>
              <a:t> </a:t>
            </a:r>
            <a:endParaRPr sz="2400" spc="20" dirty="0">
              <a:solidFill>
                <a:srgbClr val="FBD82E"/>
              </a:solidFill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2FEBAC11-6ADE-200F-4E35-AF29802D1539}"/>
              </a:ext>
            </a:extLst>
          </p:cNvPr>
          <p:cNvSpPr/>
          <p:nvPr/>
        </p:nvSpPr>
        <p:spPr>
          <a:xfrm>
            <a:off x="10367629" y="5828628"/>
            <a:ext cx="1310398" cy="61663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03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  <p:bldP spid="17" grpId="0" animBg="1"/>
      <p:bldP spid="2" grpId="0"/>
      <p:bldP spid="19" grpId="0"/>
      <p:bldP spid="20" grpId="0"/>
      <p:bldP spid="21" grpId="0"/>
      <p:bldP spid="2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8BECA6D-9CB4-45A9-A817-A94B46529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70"/>
            <a:ext cx="12192000" cy="8132064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10E4D4C0-C0F7-C7EF-40E0-60A5A7CD36C2}"/>
              </a:ext>
            </a:extLst>
          </p:cNvPr>
          <p:cNvSpPr/>
          <p:nvPr/>
        </p:nvSpPr>
        <p:spPr>
          <a:xfrm>
            <a:off x="10336248" y="5672939"/>
            <a:ext cx="1250901" cy="547341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27E7BA56-0159-C8AE-5A38-0702FF4705F9}"/>
              </a:ext>
            </a:extLst>
          </p:cNvPr>
          <p:cNvSpPr txBox="1">
            <a:spLocks/>
          </p:cNvSpPr>
          <p:nvPr/>
        </p:nvSpPr>
        <p:spPr>
          <a:xfrm>
            <a:off x="6828818" y="1051420"/>
            <a:ext cx="3906230" cy="1113253"/>
          </a:xfrm>
          <a:prstGeom prst="rect">
            <a:avLst/>
          </a:prstGeom>
        </p:spPr>
        <p:txBody>
          <a:bodyPr vert="horz" wrap="square" lIns="0" tIns="100330" rIns="0" bIns="0" rtlCol="0" anchor="b">
            <a:spAutoFit/>
          </a:bodyPr>
          <a:lstStyle>
            <a:lvl1pPr algn="ctr">
              <a:defRPr sz="6000" b="1" i="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24130" marR="5080" algn="l">
              <a:lnSpc>
                <a:spcPts val="3500"/>
              </a:lnSpc>
              <a:spcBef>
                <a:spcPts val="790"/>
              </a:spcBef>
            </a:pPr>
            <a:r>
              <a:rPr lang="en-GB" sz="3450" spc="20" dirty="0"/>
              <a:t>4. Making </a:t>
            </a:r>
          </a:p>
          <a:p>
            <a:pPr marL="24130" marR="5080" algn="l">
              <a:lnSpc>
                <a:spcPts val="3500"/>
              </a:lnSpc>
              <a:spcBef>
                <a:spcPts val="790"/>
              </a:spcBef>
            </a:pPr>
            <a:r>
              <a:rPr lang="en-GB" sz="3450" spc="15" dirty="0">
                <a:solidFill>
                  <a:srgbClr val="FBD82E"/>
                </a:solidFill>
              </a:rPr>
              <a:t>an approach</a:t>
            </a:r>
          </a:p>
        </p:txBody>
      </p:sp>
    </p:spTree>
    <p:extLst>
      <p:ext uri="{BB962C8B-B14F-4D97-AF65-F5344CB8AC3E}">
        <p14:creationId xmlns:p14="http://schemas.microsoft.com/office/powerpoint/2010/main" val="930139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FA25271-5EE8-4E2B-82BF-4DA17C9C6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886" y="2460880"/>
            <a:ext cx="7461227" cy="3580792"/>
          </a:xfrm>
        </p:spPr>
        <p:txBody>
          <a:bodyPr vert="horz" wrap="square" lIns="91440" tIns="45720" rIns="91440" bIns="45720" rtlCol="0">
            <a:normAutofit/>
          </a:bodyPr>
          <a:lstStyle/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Approach via contact if possible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Is there an informal opportunity to meet/share? 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If not, consider best person to speak or send to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Will you call, email, apply – consider most powerful option?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Timing….and chasing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000" b="1" kern="1200" dirty="0">
              <a:solidFill>
                <a:srgbClr val="1959A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000" b="1" kern="1200" dirty="0">
              <a:solidFill>
                <a:srgbClr val="1959A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000" b="1" kern="1200" dirty="0">
              <a:solidFill>
                <a:srgbClr val="1959A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000" b="1" kern="1200" dirty="0">
              <a:solidFill>
                <a:srgbClr val="1959A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B9C16-BED4-4E5A-8EF6-9381EDBFD925}"/>
              </a:ext>
            </a:extLst>
          </p:cNvPr>
          <p:cNvSpPr txBox="1"/>
          <p:nvPr/>
        </p:nvSpPr>
        <p:spPr>
          <a:xfrm>
            <a:off x="-551048" y="1516899"/>
            <a:ext cx="829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sz="2400" b="1">
                <a:solidFill>
                  <a:srgbClr val="2E54A0"/>
                </a:solidFill>
                <a:latin typeface="Poppins"/>
                <a:cs typeface="Poppins"/>
              </a:defRPr>
            </a:lvl3pPr>
          </a:lstStyle>
          <a:p>
            <a:pPr lvl="2"/>
            <a:r>
              <a:rPr lang="en-GB" dirty="0"/>
              <a:t>Consider who and how – before what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31CEF-14B6-4E74-9AF9-F4B11977D3B3}"/>
              </a:ext>
            </a:extLst>
          </p:cNvPr>
          <p:cNvSpPr txBox="1"/>
          <p:nvPr/>
        </p:nvSpPr>
        <p:spPr>
          <a:xfrm>
            <a:off x="8494449" y="1747732"/>
            <a:ext cx="3455096" cy="3394539"/>
          </a:xfrm>
          <a:prstGeom prst="rect">
            <a:avLst/>
          </a:prstGeom>
          <a:solidFill>
            <a:srgbClr val="FBD82E"/>
          </a:solidFill>
        </p:spPr>
        <p:txBody>
          <a:bodyPr vert="horz" wrap="square" lIns="0" tIns="83185" rIns="0" bIns="0" rtlCol="0">
            <a:noAutofit/>
          </a:bodyPr>
          <a:lstStyle>
            <a:defPPr>
              <a:defRPr lang="en-US"/>
            </a:defPPr>
            <a:lvl1pPr marL="154940" marR="143510" indent="33020">
              <a:spcBef>
                <a:spcPts val="655"/>
              </a:spcBef>
              <a:defRPr b="1">
                <a:solidFill>
                  <a:srgbClr val="0455BF"/>
                </a:solidFill>
                <a:latin typeface="Poppins-SemiBold"/>
              </a:defRPr>
            </a:lvl1pPr>
          </a:lstStyle>
          <a:p>
            <a:r>
              <a:rPr lang="en-GB" dirty="0"/>
              <a:t>Think about the best of what you can show as well as tell</a:t>
            </a:r>
          </a:p>
          <a:p>
            <a:r>
              <a:rPr lang="en-GB" dirty="0"/>
              <a:t>Social Media links</a:t>
            </a:r>
          </a:p>
          <a:p>
            <a:r>
              <a:rPr lang="en-GB" dirty="0"/>
              <a:t>Clips of activities</a:t>
            </a:r>
          </a:p>
          <a:p>
            <a:r>
              <a:rPr lang="en-GB" dirty="0"/>
              <a:t>Short interviews </a:t>
            </a:r>
          </a:p>
          <a:p>
            <a:r>
              <a:rPr lang="en-GB" dirty="0"/>
              <a:t>Photos, quotes, stories</a:t>
            </a:r>
          </a:p>
          <a:p>
            <a:r>
              <a:rPr lang="en-GB" dirty="0"/>
              <a:t>Whatever makes your story come alive</a:t>
            </a: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DCA15CC4-35DB-D370-4403-4719367550F8}"/>
              </a:ext>
            </a:extLst>
          </p:cNvPr>
          <p:cNvSpPr/>
          <p:nvPr/>
        </p:nvSpPr>
        <p:spPr>
          <a:xfrm>
            <a:off x="10367629" y="5828628"/>
            <a:ext cx="1310398" cy="61663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9D6DCCE0-6246-CEE5-5117-CFEFCF12C2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33" y="184065"/>
            <a:ext cx="4230064" cy="978345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z="2800" spc="20" dirty="0"/>
              <a:t>Making </a:t>
            </a:r>
            <a:br>
              <a:rPr lang="en-GB" sz="2800" spc="20" dirty="0"/>
            </a:br>
            <a:r>
              <a:rPr lang="en-GB" sz="2800" spc="15" dirty="0">
                <a:solidFill>
                  <a:srgbClr val="FBD82E"/>
                </a:solidFill>
              </a:rPr>
              <a:t>an approach</a:t>
            </a:r>
            <a:endParaRPr sz="2800" spc="20" dirty="0">
              <a:solidFill>
                <a:srgbClr val="FBD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27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7143EB-E9ED-1A10-0BD7-F43D0C66BC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6"/>
            <a:ext cx="12192000" cy="68580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FA25271-5EE8-4E2B-82BF-4DA17C9C6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912" y="2343948"/>
            <a:ext cx="7461227" cy="4217842"/>
          </a:xfrm>
        </p:spPr>
        <p:txBody>
          <a:bodyPr vert="horz" wrap="square" lIns="91440" tIns="45720" rIns="91440" bIns="45720" rtlCol="0">
            <a:normAutofit lnSpcReduction="10000"/>
          </a:bodyPr>
          <a:lstStyle/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Short, punchy, relevant to their needs/interests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Make emotive and personal to them if possible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Make clear your results:</a:t>
            </a:r>
          </a:p>
          <a:p>
            <a:pPr lvl="1"/>
            <a:endParaRPr lang="en-GB" dirty="0"/>
          </a:p>
          <a:p>
            <a:pPr lvl="1" algn="l" rtl="0">
              <a:lnSpc>
                <a:spcPct val="90000"/>
              </a:lnSpc>
              <a:spcBef>
                <a:spcPts val="500"/>
              </a:spcBef>
            </a:pPr>
            <a:r>
              <a:rPr lang="en-GB" sz="1900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Hear from a ‘beneficiary’</a:t>
            </a:r>
          </a:p>
          <a:p>
            <a:pPr lvl="1" algn="l" rtl="0">
              <a:lnSpc>
                <a:spcPct val="90000"/>
              </a:lnSpc>
              <a:spcBef>
                <a:spcPts val="500"/>
              </a:spcBef>
            </a:pPr>
            <a:r>
              <a:rPr lang="en-GB" sz="1900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Invite to see your work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Consider when to ask/mention funds? Up front? Talk about other, non-financial needs as well.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Make it easy for them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000" b="1" kern="1200" dirty="0">
              <a:solidFill>
                <a:srgbClr val="1959A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000" b="1" kern="1200" dirty="0">
              <a:solidFill>
                <a:srgbClr val="1959A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B9C16-BED4-4E5A-8EF6-9381EDBFD925}"/>
              </a:ext>
            </a:extLst>
          </p:cNvPr>
          <p:cNvSpPr txBox="1"/>
          <p:nvPr/>
        </p:nvSpPr>
        <p:spPr>
          <a:xfrm>
            <a:off x="-423228" y="1627955"/>
            <a:ext cx="829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sz="2400" b="1">
                <a:solidFill>
                  <a:srgbClr val="2E54A0"/>
                </a:solidFill>
                <a:latin typeface="Poppins"/>
                <a:cs typeface="Poppins"/>
              </a:defRPr>
            </a:lvl3pPr>
          </a:lstStyle>
          <a:p>
            <a:pPr lvl="2"/>
            <a:r>
              <a:rPr lang="en-GB" dirty="0"/>
              <a:t>What should I share of our work?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B1AD34-BEDC-441C-ADC3-735513E2AD49}"/>
              </a:ext>
            </a:extLst>
          </p:cNvPr>
          <p:cNvSpPr txBox="1"/>
          <p:nvPr/>
        </p:nvSpPr>
        <p:spPr>
          <a:xfrm>
            <a:off x="7873139" y="2643509"/>
            <a:ext cx="3922927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THE </a:t>
            </a:r>
            <a:r>
              <a:rPr lang="en-GB" sz="2400" b="1" i="1" dirty="0"/>
              <a:t>SO WHAT </a:t>
            </a:r>
            <a:r>
              <a:rPr lang="en-GB" sz="2400" b="1" dirty="0"/>
              <a:t>FACTOR?</a:t>
            </a:r>
          </a:p>
          <a:p>
            <a:pPr algn="ctr"/>
            <a:endParaRPr lang="en-GB" b="1" dirty="0"/>
          </a:p>
        </p:txBody>
      </p:sp>
      <p:pic>
        <p:nvPicPr>
          <p:cNvPr id="5" name="Picture 4" descr="Graffiti on a wall&#10;&#10;Description automatically generated">
            <a:extLst>
              <a:ext uri="{FF2B5EF4-FFF2-40B4-BE49-F238E27FC236}">
                <a16:creationId xmlns:a16="http://schemas.microsoft.com/office/drawing/2014/main" id="{EB6A7C67-09A5-42ED-AAA1-A8907B5A7F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643" y="2308557"/>
            <a:ext cx="4453918" cy="2340047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43A5FFB8-4B46-46F0-8D36-158AB7B1A5F2}"/>
              </a:ext>
            </a:extLst>
          </p:cNvPr>
          <p:cNvSpPr/>
          <p:nvPr/>
        </p:nvSpPr>
        <p:spPr>
          <a:xfrm>
            <a:off x="4259741" y="3478580"/>
            <a:ext cx="3117803" cy="450677"/>
          </a:xfrm>
          <a:prstGeom prst="rightArrow">
            <a:avLst/>
          </a:prstGeom>
          <a:solidFill>
            <a:srgbClr val="FBD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75BA19B4-6030-5900-7E65-1A1C292857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33" y="184065"/>
            <a:ext cx="4230064" cy="978345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z="2800" spc="20" dirty="0"/>
              <a:t>Making </a:t>
            </a:r>
            <a:br>
              <a:rPr lang="en-GB" sz="2800" spc="20" dirty="0"/>
            </a:br>
            <a:r>
              <a:rPr lang="en-GB" sz="2800" spc="15" dirty="0">
                <a:solidFill>
                  <a:srgbClr val="FBD82E"/>
                </a:solidFill>
              </a:rPr>
              <a:t>an approach</a:t>
            </a:r>
            <a:endParaRPr sz="2800" spc="20" dirty="0">
              <a:solidFill>
                <a:srgbClr val="FBD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48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ABCA5D2-B3AE-4C6A-9658-2FCA4CCC25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37149"/>
            <a:ext cx="12192001" cy="7095149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8ED0B0B8-37BE-B160-EBDF-8B7EDDD99BDF}"/>
              </a:ext>
            </a:extLst>
          </p:cNvPr>
          <p:cNvSpPr/>
          <p:nvPr/>
        </p:nvSpPr>
        <p:spPr>
          <a:xfrm>
            <a:off x="10336248" y="5672939"/>
            <a:ext cx="1250901" cy="547341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092E5C3C-6C15-DC46-1A6E-F74E8ECF5F8C}"/>
              </a:ext>
            </a:extLst>
          </p:cNvPr>
          <p:cNvSpPr txBox="1">
            <a:spLocks/>
          </p:cNvSpPr>
          <p:nvPr/>
        </p:nvSpPr>
        <p:spPr>
          <a:xfrm>
            <a:off x="439629" y="924124"/>
            <a:ext cx="3906230" cy="1113253"/>
          </a:xfrm>
          <a:prstGeom prst="rect">
            <a:avLst/>
          </a:prstGeom>
        </p:spPr>
        <p:txBody>
          <a:bodyPr vert="horz" wrap="square" lIns="0" tIns="100330" rIns="0" bIns="0" rtlCol="0" anchor="b">
            <a:spAutoFit/>
          </a:bodyPr>
          <a:lstStyle>
            <a:lvl1pPr algn="ctr">
              <a:defRPr sz="6000" b="1" i="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24130" marR="5080" algn="l">
              <a:lnSpc>
                <a:spcPts val="3500"/>
              </a:lnSpc>
              <a:spcBef>
                <a:spcPts val="790"/>
              </a:spcBef>
            </a:pPr>
            <a:r>
              <a:rPr lang="en-GB" sz="3450" spc="20" dirty="0"/>
              <a:t>5. Negotiating  </a:t>
            </a:r>
          </a:p>
          <a:p>
            <a:pPr marL="24130" marR="5080" algn="l">
              <a:lnSpc>
                <a:spcPts val="3500"/>
              </a:lnSpc>
              <a:spcBef>
                <a:spcPts val="790"/>
              </a:spcBef>
            </a:pPr>
            <a:r>
              <a:rPr lang="en-GB" sz="3450" spc="15" dirty="0">
                <a:solidFill>
                  <a:srgbClr val="FBD82E"/>
                </a:solidFill>
              </a:rPr>
              <a:t>and agreements</a:t>
            </a:r>
          </a:p>
        </p:txBody>
      </p:sp>
    </p:spTree>
    <p:extLst>
      <p:ext uri="{BB962C8B-B14F-4D97-AF65-F5344CB8AC3E}">
        <p14:creationId xmlns:p14="http://schemas.microsoft.com/office/powerpoint/2010/main" val="3794299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5C191E-AC8C-645E-9C32-B8EEDEF66B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6"/>
            <a:ext cx="12192000" cy="68580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FA25271-5EE8-4E2B-82BF-4DA17C9C6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399" y="2209852"/>
            <a:ext cx="8023834" cy="4141786"/>
          </a:xfrm>
        </p:spPr>
        <p:txBody>
          <a:bodyPr vert="horz" wrap="square" lIns="91440" tIns="45720" rIns="91440" bIns="45720" rtlCol="0">
            <a:normAutofit lnSpcReduction="10000"/>
          </a:bodyPr>
          <a:lstStyle/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Not necessarily, but some form of written confirmation important 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Not just legal value; provides clarity on what’s agreed; 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But be proportionate – consider options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If contracting, get a second opinion on terms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Consider unlikely scenarios – what if? 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Worth spending time to get it right – it can uncover differences up front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000" b="1" kern="1200" dirty="0">
              <a:solidFill>
                <a:srgbClr val="1959A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000" b="1" kern="1200" dirty="0">
              <a:solidFill>
                <a:srgbClr val="1959A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000" b="1" kern="1200" dirty="0">
              <a:solidFill>
                <a:srgbClr val="1959A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000" b="1" kern="1200" dirty="0">
              <a:solidFill>
                <a:srgbClr val="1959A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B9C16-BED4-4E5A-8EF6-9381EDBFD925}"/>
              </a:ext>
            </a:extLst>
          </p:cNvPr>
          <p:cNvSpPr txBox="1"/>
          <p:nvPr/>
        </p:nvSpPr>
        <p:spPr>
          <a:xfrm>
            <a:off x="-423228" y="1546254"/>
            <a:ext cx="829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sz="2400" b="1">
                <a:solidFill>
                  <a:srgbClr val="2E54A0"/>
                </a:solidFill>
                <a:latin typeface="Poppins"/>
                <a:cs typeface="Poppins"/>
              </a:defRPr>
            </a:lvl3pPr>
          </a:lstStyle>
          <a:p>
            <a:pPr lvl="2"/>
            <a:r>
              <a:rPr lang="en-GB" dirty="0"/>
              <a:t>Do we really need a contract?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79E34-4F1F-4B7D-95E4-3B4ECE763F86}"/>
              </a:ext>
            </a:extLst>
          </p:cNvPr>
          <p:cNvSpPr txBox="1"/>
          <p:nvPr/>
        </p:nvSpPr>
        <p:spPr>
          <a:xfrm>
            <a:off x="8832472" y="2707398"/>
            <a:ext cx="2991174" cy="2898378"/>
          </a:xfrm>
          <a:prstGeom prst="rect">
            <a:avLst/>
          </a:prstGeom>
          <a:solidFill>
            <a:srgbClr val="FBD82E"/>
          </a:solidFill>
        </p:spPr>
        <p:txBody>
          <a:bodyPr vert="horz" wrap="square" lIns="0" tIns="83185" rIns="0" bIns="0" rtlCol="0">
            <a:noAutofit/>
          </a:bodyPr>
          <a:lstStyle>
            <a:defPPr>
              <a:defRPr lang="en-US"/>
            </a:defPPr>
            <a:lvl1pPr marL="154940" marR="143510" indent="33020">
              <a:spcBef>
                <a:spcPts val="655"/>
              </a:spcBef>
              <a:defRPr b="1">
                <a:solidFill>
                  <a:srgbClr val="0455BF"/>
                </a:solidFill>
                <a:latin typeface="Poppins-SemiBold"/>
              </a:defRPr>
            </a:lvl1pPr>
          </a:lstStyle>
          <a:p>
            <a:pPr indent="0"/>
            <a:r>
              <a:rPr lang="en-GB" dirty="0"/>
              <a:t>DIFFERENT TYPES OF AGREEMENT</a:t>
            </a:r>
          </a:p>
          <a:p>
            <a:pPr marL="440690" indent="-285750">
              <a:buFont typeface="Arial" panose="020B0604020202020204" pitchFamily="34" charset="0"/>
              <a:buChar char="•"/>
            </a:pPr>
            <a:r>
              <a:rPr lang="en-GB" dirty="0"/>
              <a:t>Email confirmation</a:t>
            </a:r>
          </a:p>
          <a:p>
            <a:pPr marL="440690" indent="-285750">
              <a:buFont typeface="Arial" panose="020B0604020202020204" pitchFamily="34" charset="0"/>
              <a:buChar char="•"/>
            </a:pPr>
            <a:r>
              <a:rPr lang="en-GB" dirty="0"/>
              <a:t>Basic Letter of Agreement</a:t>
            </a:r>
          </a:p>
          <a:p>
            <a:pPr marL="440690" indent="-285750">
              <a:buFont typeface="Arial" panose="020B0604020202020204" pitchFamily="34" charset="0"/>
              <a:buChar char="•"/>
            </a:pPr>
            <a:r>
              <a:rPr lang="en-GB" dirty="0"/>
              <a:t>Memorandum of Understanding </a:t>
            </a:r>
          </a:p>
          <a:p>
            <a:pPr marL="440690" indent="-285750">
              <a:buFont typeface="Arial" panose="020B0604020202020204" pitchFamily="34" charset="0"/>
              <a:buChar char="•"/>
            </a:pPr>
            <a:r>
              <a:rPr lang="en-GB" dirty="0"/>
              <a:t>Formal Contract</a:t>
            </a:r>
          </a:p>
          <a:p>
            <a:pPr marL="44069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8527FDE-0203-83FF-8F49-9AC2A2140A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863" y="184065"/>
            <a:ext cx="4230064" cy="978345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z="2800" spc="20" dirty="0"/>
              <a:t>Negotiating </a:t>
            </a:r>
            <a:br>
              <a:rPr lang="en-GB" sz="2800" spc="20" dirty="0"/>
            </a:br>
            <a:r>
              <a:rPr lang="en-GB" sz="2800" spc="15" dirty="0">
                <a:solidFill>
                  <a:srgbClr val="FBD82E"/>
                </a:solidFill>
              </a:rPr>
              <a:t>and agreements</a:t>
            </a:r>
            <a:endParaRPr sz="2800" spc="20" dirty="0">
              <a:solidFill>
                <a:srgbClr val="FBD82E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37A04A2-C408-DEC1-700B-CF895ABC67EB}"/>
              </a:ext>
            </a:extLst>
          </p:cNvPr>
          <p:cNvSpPr/>
          <p:nvPr/>
        </p:nvSpPr>
        <p:spPr>
          <a:xfrm>
            <a:off x="6314238" y="3830068"/>
            <a:ext cx="2229996" cy="450677"/>
          </a:xfrm>
          <a:prstGeom prst="rightArrow">
            <a:avLst/>
          </a:prstGeom>
          <a:solidFill>
            <a:srgbClr val="FBD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57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AAB21-6184-486D-BB58-F7B7F2DD42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7E0B6-3ACB-4CF2-89FF-A41784861B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group of people on a boat in the water&#10;&#10;Description automatically generated">
            <a:extLst>
              <a:ext uri="{FF2B5EF4-FFF2-40B4-BE49-F238E27FC236}">
                <a16:creationId xmlns:a16="http://schemas.microsoft.com/office/drawing/2014/main" id="{60307EC1-596E-4BBC-9851-E0EB3A4CFE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540" y="-555833"/>
            <a:ext cx="13090357" cy="8727996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0F71A033-001C-A6D1-F25A-4C52D3978119}"/>
              </a:ext>
            </a:extLst>
          </p:cNvPr>
          <p:cNvSpPr/>
          <p:nvPr/>
        </p:nvSpPr>
        <p:spPr>
          <a:xfrm>
            <a:off x="10336248" y="5672939"/>
            <a:ext cx="1250901" cy="547341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89A2120-C05B-BDFD-4B2E-DA7E69485695}"/>
              </a:ext>
            </a:extLst>
          </p:cNvPr>
          <p:cNvSpPr txBox="1">
            <a:spLocks/>
          </p:cNvSpPr>
          <p:nvPr/>
        </p:nvSpPr>
        <p:spPr>
          <a:xfrm>
            <a:off x="5155661" y="944416"/>
            <a:ext cx="3906230" cy="1113253"/>
          </a:xfrm>
          <a:prstGeom prst="rect">
            <a:avLst/>
          </a:prstGeom>
        </p:spPr>
        <p:txBody>
          <a:bodyPr vert="horz" wrap="square" lIns="0" tIns="100330" rIns="0" bIns="0" rtlCol="0" anchor="b">
            <a:spAutoFit/>
          </a:bodyPr>
          <a:lstStyle>
            <a:lvl1pPr algn="ctr">
              <a:defRPr sz="6000" b="1" i="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24130" marR="5080" algn="l">
              <a:lnSpc>
                <a:spcPts val="3500"/>
              </a:lnSpc>
              <a:spcBef>
                <a:spcPts val="790"/>
              </a:spcBef>
            </a:pPr>
            <a:r>
              <a:rPr lang="en-GB" sz="3450" spc="20" dirty="0"/>
              <a:t>6. Managing   </a:t>
            </a:r>
          </a:p>
          <a:p>
            <a:pPr marL="24130" marR="5080" algn="l">
              <a:lnSpc>
                <a:spcPts val="3500"/>
              </a:lnSpc>
              <a:spcBef>
                <a:spcPts val="790"/>
              </a:spcBef>
            </a:pPr>
            <a:r>
              <a:rPr lang="en-GB" sz="3450" spc="15" dirty="0">
                <a:solidFill>
                  <a:srgbClr val="FBD82E"/>
                </a:solidFill>
              </a:rPr>
              <a:t>the relationship</a:t>
            </a:r>
          </a:p>
        </p:txBody>
      </p:sp>
    </p:spTree>
    <p:extLst>
      <p:ext uri="{BB962C8B-B14F-4D97-AF65-F5344CB8AC3E}">
        <p14:creationId xmlns:p14="http://schemas.microsoft.com/office/powerpoint/2010/main" val="1806940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61590C-02B4-4F44-427C-11DBECB2FB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6"/>
            <a:ext cx="12192000" cy="68580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FA25271-5EE8-4E2B-82BF-4DA17C9C6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586" y="2199343"/>
            <a:ext cx="9897105" cy="4482010"/>
          </a:xfrm>
        </p:spPr>
        <p:txBody>
          <a:bodyPr vert="horz" wrap="square" lIns="91440" tIns="45720" rIns="91440" bIns="45720" rtlCol="0">
            <a:normAutofit fontScale="85000" lnSpcReduction="10000"/>
          </a:bodyPr>
          <a:lstStyle/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Consider renewal/expansion from the start – working towards long term support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Build relationships – around and beyond key contact – ‘layers’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Create trust and openness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Communicate regularly – make them feel a part of the family</a:t>
            </a:r>
          </a:p>
          <a:p>
            <a:pPr lvl="1" algn="l" rtl="0">
              <a:spcBef>
                <a:spcPts val="500"/>
              </a:spcBef>
            </a:pPr>
            <a:r>
              <a:rPr lang="en-GB" sz="1900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Milestones as they happen</a:t>
            </a:r>
          </a:p>
          <a:p>
            <a:pPr lvl="1" algn="l" rtl="0">
              <a:spcBef>
                <a:spcPts val="500"/>
              </a:spcBef>
            </a:pPr>
            <a:r>
              <a:rPr lang="en-GB" sz="1900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Events – yours and others</a:t>
            </a:r>
          </a:p>
          <a:p>
            <a:pPr lvl="1" algn="l" rtl="0">
              <a:spcBef>
                <a:spcPts val="500"/>
              </a:spcBef>
            </a:pPr>
            <a:r>
              <a:rPr lang="en-GB" sz="1900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New partnerships/funding</a:t>
            </a:r>
          </a:p>
          <a:p>
            <a:pPr lvl="1" algn="l" rtl="0">
              <a:spcBef>
                <a:spcPts val="500"/>
              </a:spcBef>
            </a:pPr>
            <a:r>
              <a:rPr lang="en-GB" sz="1900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Other significant changes at your organisation</a:t>
            </a:r>
          </a:p>
          <a:p>
            <a:pPr lvl="1" algn="l" rtl="0">
              <a:spcBef>
                <a:spcPts val="500"/>
              </a:spcBef>
            </a:pPr>
            <a:r>
              <a:rPr lang="en-GB" sz="1900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Relevant news story from others (showing value of your work)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Follow your plan; but alert quickly if things not working out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Think about other value you can bring – introductions, support at events, insight?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000" b="1" kern="1200" dirty="0">
              <a:solidFill>
                <a:srgbClr val="1959A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B9C16-BED4-4E5A-8EF6-9381EDBFD925}"/>
              </a:ext>
            </a:extLst>
          </p:cNvPr>
          <p:cNvSpPr txBox="1"/>
          <p:nvPr/>
        </p:nvSpPr>
        <p:spPr>
          <a:xfrm>
            <a:off x="-392055" y="1550304"/>
            <a:ext cx="1064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sz="2400" b="1">
                <a:solidFill>
                  <a:srgbClr val="2E54A0"/>
                </a:solidFill>
                <a:latin typeface="Poppins"/>
                <a:cs typeface="Poppins"/>
              </a:defRPr>
            </a:lvl3pPr>
          </a:lstStyle>
          <a:p>
            <a:pPr lvl="2"/>
            <a:r>
              <a:rPr lang="en-GB" dirty="0"/>
              <a:t>Getting the deal is half the challenge….now make it work!</a:t>
            </a: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6BE302F1-6703-DE05-B10C-C2C21F7B1F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863" y="184065"/>
            <a:ext cx="4230064" cy="978345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z="2800" spc="20" dirty="0"/>
              <a:t>Managing  </a:t>
            </a:r>
            <a:br>
              <a:rPr lang="en-GB" sz="2800" spc="20" dirty="0"/>
            </a:br>
            <a:r>
              <a:rPr lang="en-GB" sz="2800" spc="15" dirty="0">
                <a:solidFill>
                  <a:srgbClr val="FBD82E"/>
                </a:solidFill>
              </a:rPr>
              <a:t>the relationship</a:t>
            </a:r>
            <a:endParaRPr sz="2800" spc="20" dirty="0">
              <a:solidFill>
                <a:srgbClr val="FBD82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589D3B-C8C8-55C7-7546-343813FBE7E0}"/>
              </a:ext>
            </a:extLst>
          </p:cNvPr>
          <p:cNvSpPr txBox="1"/>
          <p:nvPr/>
        </p:nvSpPr>
        <p:spPr>
          <a:xfrm>
            <a:off x="7841474" y="4357991"/>
            <a:ext cx="3835940" cy="430887"/>
          </a:xfrm>
          <a:prstGeom prst="rect">
            <a:avLst/>
          </a:prstGeom>
          <a:solidFill>
            <a:srgbClr val="FBD8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Partnership not project!!</a:t>
            </a:r>
          </a:p>
        </p:txBody>
      </p:sp>
    </p:spTree>
    <p:extLst>
      <p:ext uri="{BB962C8B-B14F-4D97-AF65-F5344CB8AC3E}">
        <p14:creationId xmlns:p14="http://schemas.microsoft.com/office/powerpoint/2010/main" val="1745835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1A0F22-06F5-4C88-0D06-7C108E54D0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6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6B9C16-BED4-4E5A-8EF6-9381EDBFD925}"/>
              </a:ext>
            </a:extLst>
          </p:cNvPr>
          <p:cNvSpPr txBox="1"/>
          <p:nvPr/>
        </p:nvSpPr>
        <p:spPr>
          <a:xfrm>
            <a:off x="331863" y="1756798"/>
            <a:ext cx="8628295" cy="397031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/>
          </a:lstStyle>
          <a:p>
            <a:pPr marL="228600" lvl="2" indent="-22860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Long term supporter </a:t>
            </a:r>
          </a:p>
          <a:p>
            <a:pPr marL="228600" lvl="2" indent="-22860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Staff changes at both ends</a:t>
            </a:r>
          </a:p>
          <a:p>
            <a:pPr marL="228600" lvl="2" indent="-22860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Little engagement </a:t>
            </a:r>
          </a:p>
          <a:p>
            <a:pPr marL="228600" lvl="2" indent="-22860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Organisational understanding reduced</a:t>
            </a:r>
          </a:p>
          <a:p>
            <a:pPr marL="228600" lvl="2" indent="-22860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Original direction &amp; enthusiasm lost </a:t>
            </a:r>
          </a:p>
          <a:p>
            <a:pPr marL="228600" lvl="2" indent="-22860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Misplaced assumption that all was fine</a:t>
            </a:r>
          </a:p>
          <a:p>
            <a:pPr lvl="2"/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6" name="Picture 5" descr="A picture containing bowl&#10;&#10;Description automatically generated">
            <a:extLst>
              <a:ext uri="{FF2B5EF4-FFF2-40B4-BE49-F238E27FC236}">
                <a16:creationId xmlns:a16="http://schemas.microsoft.com/office/drawing/2014/main" id="{FE2154ED-4CA9-4400-BEBD-921A278CD4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473535" y="1349519"/>
            <a:ext cx="4158961" cy="41589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A71688-8ED0-498B-A1C8-F328EAA36A2A}"/>
              </a:ext>
            </a:extLst>
          </p:cNvPr>
          <p:cNvSpPr/>
          <p:nvPr/>
        </p:nvSpPr>
        <p:spPr>
          <a:xfrm>
            <a:off x="9409933" y="4203621"/>
            <a:ext cx="1053712" cy="243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355009DE-AD34-FC79-1100-2B67162C7E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863" y="184065"/>
            <a:ext cx="4230064" cy="978345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z="2800" spc="20" dirty="0"/>
              <a:t>Case study:  </a:t>
            </a:r>
            <a:br>
              <a:rPr lang="en-GB" sz="2800" spc="20" dirty="0"/>
            </a:br>
            <a:r>
              <a:rPr lang="en-GB" sz="2800" spc="15" dirty="0">
                <a:solidFill>
                  <a:srgbClr val="FBD82E"/>
                </a:solidFill>
              </a:rPr>
              <a:t>what can happen</a:t>
            </a:r>
            <a:endParaRPr sz="2800" spc="20" dirty="0">
              <a:solidFill>
                <a:srgbClr val="FBD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0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CDA94787-33D7-2277-6393-403EE1927ACB}"/>
              </a:ext>
            </a:extLst>
          </p:cNvPr>
          <p:cNvSpPr/>
          <p:nvPr/>
        </p:nvSpPr>
        <p:spPr>
          <a:xfrm>
            <a:off x="-1193" y="0"/>
            <a:ext cx="12193193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B9C16-BED4-4E5A-8EF6-9381EDBFD925}"/>
              </a:ext>
            </a:extLst>
          </p:cNvPr>
          <p:cNvSpPr txBox="1"/>
          <p:nvPr/>
        </p:nvSpPr>
        <p:spPr>
          <a:xfrm>
            <a:off x="1091380" y="2337930"/>
            <a:ext cx="10133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BD82E"/>
                </a:solidFill>
                <a:latin typeface="Poppins"/>
                <a:cs typeface="Poppins"/>
              </a:rPr>
              <a:t>“pursuing a relationship with a company that involves a gift, commitment of support or other monetary transfer to the fundraising party”.</a:t>
            </a: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E9553659-1B57-FB82-DDD8-C8FDEF5AA5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33" y="184065"/>
            <a:ext cx="5503850" cy="1001684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pc="20" dirty="0"/>
              <a:t>Defining </a:t>
            </a:r>
            <a:br>
              <a:rPr lang="en-GB" spc="20" dirty="0"/>
            </a:br>
            <a:r>
              <a:rPr lang="en-GB" spc="15" dirty="0">
                <a:solidFill>
                  <a:srgbClr val="FBD82E"/>
                </a:solidFill>
              </a:rPr>
              <a:t>corporate fundraising</a:t>
            </a:r>
            <a:endParaRPr spc="20" dirty="0">
              <a:solidFill>
                <a:srgbClr val="FBD82E"/>
              </a:solidFill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474DAF22-1AEF-A99A-CE76-881217617956}"/>
              </a:ext>
            </a:extLst>
          </p:cNvPr>
          <p:cNvSpPr/>
          <p:nvPr/>
        </p:nvSpPr>
        <p:spPr>
          <a:xfrm>
            <a:off x="10319143" y="5639621"/>
            <a:ext cx="1310398" cy="61663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8080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FA25271-5EE8-4E2B-82BF-4DA17C9C6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398" y="2209852"/>
            <a:ext cx="9801473" cy="4141786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B9C16-BED4-4E5A-8EF6-9381EDBFD925}"/>
              </a:ext>
            </a:extLst>
          </p:cNvPr>
          <p:cNvSpPr txBox="1"/>
          <p:nvPr/>
        </p:nvSpPr>
        <p:spPr>
          <a:xfrm>
            <a:off x="-742205" y="1420261"/>
            <a:ext cx="13071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sz="2400" b="1">
                <a:solidFill>
                  <a:srgbClr val="2E54A0"/>
                </a:solidFill>
                <a:latin typeface="Poppins"/>
                <a:cs typeface="Poppins"/>
              </a:defRPr>
            </a:lvl3pPr>
          </a:lstStyle>
          <a:p>
            <a:pPr lvl="2"/>
            <a:r>
              <a:rPr lang="en-GB" dirty="0"/>
              <a:t>Risk register – considering risks and how to mitigate them</a:t>
            </a:r>
          </a:p>
          <a:p>
            <a:pPr lvl="2"/>
            <a:r>
              <a:rPr lang="en-GB" sz="1200" dirty="0">
                <a:hlinkClick r:id="rId3"/>
              </a:rPr>
              <a:t>https://knowhow.ncvo.org.uk/tools-resources/risk-management/template-risk-register</a:t>
            </a:r>
            <a:r>
              <a:rPr lang="en-GB" sz="1200" dirty="0"/>
              <a:t> </a:t>
            </a:r>
          </a:p>
          <a:p>
            <a:pPr lvl="2"/>
            <a:endParaRPr lang="en-GB" dirty="0"/>
          </a:p>
        </p:txBody>
      </p:sp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55390A2-E702-48FB-B554-E83F981D9A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975" y="2025679"/>
            <a:ext cx="10205884" cy="4059987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AAB214F6-8FDF-C2CF-68E2-48765BB9F43E}"/>
              </a:ext>
            </a:extLst>
          </p:cNvPr>
          <p:cNvSpPr/>
          <p:nvPr/>
        </p:nvSpPr>
        <p:spPr>
          <a:xfrm>
            <a:off x="10328059" y="5828628"/>
            <a:ext cx="1310398" cy="61663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6444424D-368F-C7BB-E175-8DA1F6CD89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863" y="184065"/>
            <a:ext cx="4230064" cy="978345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z="2800" spc="20" dirty="0"/>
              <a:t>Managing  </a:t>
            </a:r>
            <a:br>
              <a:rPr lang="en-GB" sz="2800" spc="20" dirty="0"/>
            </a:br>
            <a:r>
              <a:rPr lang="en-GB" sz="2800" spc="15" dirty="0">
                <a:solidFill>
                  <a:srgbClr val="FBD82E"/>
                </a:solidFill>
              </a:rPr>
              <a:t>the relationship</a:t>
            </a:r>
            <a:endParaRPr sz="2800" spc="20" dirty="0">
              <a:solidFill>
                <a:srgbClr val="FBD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93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58C5F2-0D96-3457-C633-8125520F24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6"/>
            <a:ext cx="12192000" cy="68580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FA25271-5EE8-4E2B-82BF-4DA17C9C6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586" y="2199343"/>
            <a:ext cx="9897105" cy="4482010"/>
          </a:xfrm>
        </p:spPr>
        <p:txBody>
          <a:bodyPr vert="horz" wrap="square" lIns="91440" tIns="45720" rIns="91440" bIns="45720" rtlCol="0">
            <a:normAutofit/>
          </a:bodyPr>
          <a:lstStyle/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Think about it from Day 1 - work towards long term support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But still leave plenty of time to plan end of current relationship 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Meet to discuss with partner - consider what’s worked well and not, areas to grow/continue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 aware of their business, changes in focus/interest – &amp; your response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Use all levers to gather support (your network)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Don’t assume anything!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B9C16-BED4-4E5A-8EF6-9381EDBFD925}"/>
              </a:ext>
            </a:extLst>
          </p:cNvPr>
          <p:cNvSpPr txBox="1"/>
          <p:nvPr/>
        </p:nvSpPr>
        <p:spPr>
          <a:xfrm>
            <a:off x="-392055" y="1550304"/>
            <a:ext cx="9061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sz="2400" b="1">
                <a:solidFill>
                  <a:srgbClr val="2E54A0"/>
                </a:solidFill>
                <a:latin typeface="Poppins"/>
                <a:cs typeface="Poppins"/>
              </a:defRPr>
            </a:lvl3pPr>
          </a:lstStyle>
          <a:p>
            <a:pPr lvl="2"/>
            <a:r>
              <a:rPr lang="en-GB" dirty="0"/>
              <a:t>Keeping it going…..through renewal or expansion </a:t>
            </a: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552CB4B7-D5A1-AA2E-40B9-A353CA3D8A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863" y="184065"/>
            <a:ext cx="4230064" cy="978345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z="2800" spc="20" dirty="0"/>
              <a:t>Managing  </a:t>
            </a:r>
            <a:br>
              <a:rPr lang="en-GB" sz="2800" spc="20" dirty="0"/>
            </a:br>
            <a:r>
              <a:rPr lang="en-GB" sz="2800" spc="15" dirty="0">
                <a:solidFill>
                  <a:srgbClr val="FBD82E"/>
                </a:solidFill>
              </a:rPr>
              <a:t>the relationship</a:t>
            </a:r>
            <a:endParaRPr sz="2800" spc="20" dirty="0">
              <a:solidFill>
                <a:srgbClr val="FBD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08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DE0BD-BBAD-8C19-8975-A7AFC7C9D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014EE-893D-8C1C-234F-2E80CD2EE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84A54-E5B3-1922-E6FE-555BC6D298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object 6">
            <a:extLst>
              <a:ext uri="{FF2B5EF4-FFF2-40B4-BE49-F238E27FC236}">
                <a16:creationId xmlns:a16="http://schemas.microsoft.com/office/drawing/2014/main" id="{808CF415-7097-EC64-162B-CD170661B747}"/>
              </a:ext>
            </a:extLst>
          </p:cNvPr>
          <p:cNvSpPr txBox="1">
            <a:spLocks/>
          </p:cNvSpPr>
          <p:nvPr/>
        </p:nvSpPr>
        <p:spPr>
          <a:xfrm>
            <a:off x="6625658" y="2132420"/>
            <a:ext cx="4055312" cy="551048"/>
          </a:xfrm>
          <a:prstGeom prst="rect">
            <a:avLst/>
          </a:prstGeom>
          <a:noFill/>
        </p:spPr>
        <p:txBody>
          <a:bodyPr vert="horz" wrap="square" lIns="0" tIns="91440" rIns="0" bIns="0" rtlCol="0">
            <a:spAutoFit/>
          </a:bodyPr>
          <a:lstStyle>
            <a:lvl1pPr>
              <a:defRPr sz="3450" b="1" i="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z="3400" kern="0" spc="20" dirty="0"/>
              <a:t>In Summary….   </a:t>
            </a:r>
            <a:endParaRPr lang="en-GB" sz="3400" kern="0" spc="20" dirty="0">
              <a:solidFill>
                <a:srgbClr val="FBD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10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8ED655-CC1F-55CE-BFF5-AA984A40F8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6"/>
            <a:ext cx="12192000" cy="68580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FA25271-5EE8-4E2B-82BF-4DA17C9C6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298" y="1505728"/>
            <a:ext cx="9535877" cy="4795681"/>
          </a:xfrm>
          <a:solidFill>
            <a:srgbClr val="FBD82E"/>
          </a:solidFill>
        </p:spPr>
        <p:txBody>
          <a:bodyPr vert="horz" wrap="square" lIns="0" tIns="83185" rIns="0" bIns="0" rtlCol="0">
            <a:noAutofit/>
          </a:bodyPr>
          <a:lstStyle/>
          <a:p>
            <a:pPr marL="154940" marR="143510" algn="l" rtl="0">
              <a:lnSpc>
                <a:spcPct val="250000"/>
              </a:lnSpc>
              <a:spcBef>
                <a:spcPts val="655"/>
              </a:spcBef>
            </a:pPr>
            <a:r>
              <a:rPr lang="en-GB" b="1" kern="1200" dirty="0">
                <a:solidFill>
                  <a:srgbClr val="0455BF"/>
                </a:solidFill>
                <a:latin typeface="Poppins-SemiBold"/>
              </a:rPr>
              <a:t>Demonstrate urgency – cost of living is NOW. (know the challenge)</a:t>
            </a:r>
          </a:p>
          <a:p>
            <a:pPr marL="154940" marR="143510" algn="l" rtl="0">
              <a:lnSpc>
                <a:spcPct val="250000"/>
              </a:lnSpc>
              <a:spcBef>
                <a:spcPts val="655"/>
              </a:spcBef>
            </a:pPr>
            <a:r>
              <a:rPr lang="en-GB" b="1" kern="1200" dirty="0">
                <a:solidFill>
                  <a:srgbClr val="0455BF"/>
                </a:solidFill>
                <a:latin typeface="Poppins-SemiBold"/>
              </a:rPr>
              <a:t>Be really clear about what you want and can offer (know your ask)</a:t>
            </a:r>
          </a:p>
          <a:p>
            <a:pPr marL="154940" marR="143510" algn="l" rtl="0">
              <a:lnSpc>
                <a:spcPct val="250000"/>
              </a:lnSpc>
              <a:spcBef>
                <a:spcPts val="655"/>
              </a:spcBef>
            </a:pPr>
            <a:r>
              <a:rPr lang="en-GB" b="1" kern="1200" dirty="0">
                <a:solidFill>
                  <a:srgbClr val="0455BF"/>
                </a:solidFill>
                <a:latin typeface="Poppins-SemiBold"/>
              </a:rPr>
              <a:t>Invest time up front to save time later (know your stuff)</a:t>
            </a:r>
          </a:p>
          <a:p>
            <a:pPr marL="154940" marR="143510" algn="l" rtl="0">
              <a:lnSpc>
                <a:spcPct val="250000"/>
              </a:lnSpc>
              <a:spcBef>
                <a:spcPts val="655"/>
              </a:spcBef>
            </a:pPr>
            <a:r>
              <a:rPr lang="en-GB" b="1" kern="1200" dirty="0">
                <a:solidFill>
                  <a:srgbClr val="0455BF"/>
                </a:solidFill>
                <a:latin typeface="Poppins-SemiBold"/>
              </a:rPr>
              <a:t>Build and maintain relationships (know your partner)</a:t>
            </a:r>
          </a:p>
          <a:p>
            <a:pPr marL="154940" marR="143510" algn="l" rtl="0">
              <a:lnSpc>
                <a:spcPct val="250000"/>
              </a:lnSpc>
              <a:spcBef>
                <a:spcPts val="655"/>
              </a:spcBef>
            </a:pPr>
            <a:r>
              <a:rPr lang="en-GB" b="1" kern="1200" dirty="0">
                <a:solidFill>
                  <a:srgbClr val="0455BF"/>
                </a:solidFill>
                <a:latin typeface="Poppins-SemiBold"/>
              </a:rPr>
              <a:t>Consider the corporate perspective (know their business!)</a:t>
            </a:r>
          </a:p>
          <a:p>
            <a:pPr marL="154940" marR="143510" algn="l" rtl="0">
              <a:lnSpc>
                <a:spcPct val="250000"/>
              </a:lnSpc>
              <a:spcBef>
                <a:spcPts val="655"/>
              </a:spcBef>
            </a:pPr>
            <a:r>
              <a:rPr lang="en-GB" b="1" kern="1200" dirty="0">
                <a:solidFill>
                  <a:srgbClr val="0455BF"/>
                </a:solidFill>
                <a:latin typeface="Poppins-SemiBold"/>
              </a:rPr>
              <a:t>Don’t agree to everything! (know your limits) 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C480FD74-3EE7-33B8-B257-89BC457CCC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863" y="184065"/>
            <a:ext cx="4230064" cy="978345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z="2800" spc="20" dirty="0"/>
              <a:t>Summary   </a:t>
            </a:r>
            <a:br>
              <a:rPr lang="en-GB" sz="2800" spc="20" dirty="0"/>
            </a:br>
            <a:r>
              <a:rPr lang="en-GB" sz="2800" spc="15" dirty="0">
                <a:solidFill>
                  <a:srgbClr val="FBD82E"/>
                </a:solidFill>
              </a:rPr>
              <a:t>of top tips</a:t>
            </a:r>
            <a:endParaRPr sz="2800" spc="20" dirty="0">
              <a:solidFill>
                <a:srgbClr val="FBD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60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E85AD6-BC88-CBCD-155F-95D342B22C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6"/>
            <a:ext cx="12192000" cy="68580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FA25271-5EE8-4E2B-82BF-4DA17C9C6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29" y="1601336"/>
            <a:ext cx="11009941" cy="4963517"/>
          </a:xfrm>
        </p:spPr>
        <p:txBody>
          <a:bodyPr vert="horz" wrap="square" lIns="91440" tIns="45720" rIns="91440" bIns="45720" rtlCol="0">
            <a:normAutofit fontScale="85000" lnSpcReduction="10000"/>
          </a:bodyPr>
          <a:lstStyle/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Institute of Fundraising – Corporate Fundraising </a:t>
            </a:r>
          </a:p>
          <a:p>
            <a:pPr lvl="1"/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https://www.institute-of-fundraising.org.uk/guidance/corporate-fundraising-trusts-and-foundations/corporate-fundraising/</a:t>
            </a:r>
            <a:r>
              <a:rPr lang="en-GB" dirty="0"/>
              <a:t> </a:t>
            </a:r>
          </a:p>
          <a:p>
            <a:pPr lvl="1"/>
            <a:endParaRPr lang="en-GB" dirty="0"/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Third Sector – Corporate Fundraisers toolkit</a:t>
            </a:r>
          </a:p>
          <a:p>
            <a:pPr lvl="1"/>
            <a:r>
              <a:rPr lang="en-GB" dirty="0">
                <a:hlinkClick r:id="rId5"/>
              </a:rPr>
              <a:t>https://www.thirdsector.co.uk/corporate-fundraising</a:t>
            </a:r>
            <a:r>
              <a:rPr lang="en-GB" dirty="0"/>
              <a:t> </a:t>
            </a:r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NCVO – Corporate Fundraising Guide</a:t>
            </a:r>
          </a:p>
          <a:p>
            <a:pPr lvl="1"/>
            <a:r>
              <a:rPr lang="en-GB" dirty="0">
                <a:hlinkClick r:id="rId6"/>
              </a:rPr>
              <a:t>https://knowhow.ncvo.org.uk/funding/fundraising/corporate-fundraising#</a:t>
            </a:r>
            <a:r>
              <a:rPr lang="en-GB" dirty="0"/>
              <a:t> </a:t>
            </a:r>
          </a:p>
          <a:p>
            <a:pPr lvl="1"/>
            <a:endParaRPr lang="en-GB" dirty="0"/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NCVO – Approaching Local Businesses for Donations</a:t>
            </a:r>
          </a:p>
          <a:p>
            <a:pPr lvl="1"/>
            <a:r>
              <a:rPr lang="en-GB" dirty="0">
                <a:hlinkClick r:id="rId7"/>
              </a:rPr>
              <a:t>https://knowhow.ncvo.org.uk/how-to/how-to-approach-local-businesses-for-donations</a:t>
            </a:r>
            <a:r>
              <a:rPr lang="en-GB" dirty="0"/>
              <a:t> </a:t>
            </a:r>
          </a:p>
          <a:p>
            <a:pPr lvl="1"/>
            <a:endParaRPr lang="en-GB" dirty="0"/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 err="1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EventBrite</a:t>
            </a: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– How to secure event sponsorship</a:t>
            </a:r>
          </a:p>
          <a:p>
            <a:pPr lvl="1"/>
            <a:r>
              <a:rPr lang="en-GB" dirty="0">
                <a:hlinkClick r:id="rId8"/>
              </a:rPr>
              <a:t>https://www.eventbrite.co.uk/blog/guide-to-event-sponsorship-ds00/</a:t>
            </a:r>
            <a:r>
              <a:rPr lang="en-GB" dirty="0"/>
              <a:t> </a:t>
            </a:r>
          </a:p>
          <a:p>
            <a:pPr lvl="1"/>
            <a:endParaRPr lang="en-GB" dirty="0"/>
          </a:p>
          <a:p>
            <a:pPr marL="228600" indent="-228600" algn="l" rt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Guardian – How to secure a Charity of the Year partnership</a:t>
            </a:r>
          </a:p>
          <a:p>
            <a:pPr lvl="1"/>
            <a:r>
              <a:rPr lang="en-GB" dirty="0">
                <a:hlinkClick r:id="rId9"/>
              </a:rPr>
              <a:t>https://www.theguardian.com/voluntary-sector-network/2013/jan/29/become-companys-favourite-charity</a:t>
            </a:r>
            <a:r>
              <a:rPr lang="en-GB" dirty="0"/>
              <a:t> 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B93C483F-3D9B-7E97-6A1B-96378FE161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863" y="184065"/>
            <a:ext cx="4230064" cy="978345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z="2800" spc="20" dirty="0"/>
              <a:t>some  </a:t>
            </a:r>
            <a:br>
              <a:rPr lang="en-GB" sz="2800" spc="20" dirty="0"/>
            </a:br>
            <a:r>
              <a:rPr lang="en-GB" sz="2800" spc="15" dirty="0">
                <a:solidFill>
                  <a:srgbClr val="FBD82E"/>
                </a:solidFill>
              </a:rPr>
              <a:t>useful websites</a:t>
            </a:r>
            <a:endParaRPr sz="2800" spc="20" dirty="0">
              <a:solidFill>
                <a:srgbClr val="FBD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38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193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36248" y="5672939"/>
            <a:ext cx="1250901" cy="54734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2594" y="5686628"/>
            <a:ext cx="2806959" cy="497840"/>
          </a:xfrm>
          <a:custGeom>
            <a:avLst/>
            <a:gdLst/>
            <a:ahLst/>
            <a:cxnLst/>
            <a:rect l="l" t="t" r="r" b="b"/>
            <a:pathLst>
              <a:path w="2395855" h="497839">
                <a:moveTo>
                  <a:pt x="0" y="497649"/>
                </a:moveTo>
                <a:lnTo>
                  <a:pt x="2395804" y="497649"/>
                </a:lnTo>
                <a:lnTo>
                  <a:pt x="2395804" y="0"/>
                </a:lnTo>
                <a:lnTo>
                  <a:pt x="0" y="0"/>
                </a:lnTo>
                <a:lnTo>
                  <a:pt x="0" y="497649"/>
                </a:lnTo>
                <a:close/>
              </a:path>
            </a:pathLst>
          </a:custGeom>
          <a:solidFill>
            <a:srgbClr val="FBD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2594" y="5134978"/>
            <a:ext cx="2675255" cy="551815"/>
          </a:xfrm>
          <a:custGeom>
            <a:avLst/>
            <a:gdLst/>
            <a:ahLst/>
            <a:cxnLst/>
            <a:rect l="l" t="t" r="r" b="b"/>
            <a:pathLst>
              <a:path w="2675254" h="551814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FBD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29299" y="5126431"/>
            <a:ext cx="2806959" cy="1010661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790"/>
              </a:spcBef>
            </a:pPr>
            <a:r>
              <a:rPr lang="en-GB" spc="20" dirty="0"/>
              <a:t>Any</a:t>
            </a:r>
            <a:br>
              <a:rPr lang="en-GB" spc="20" dirty="0"/>
            </a:br>
            <a:r>
              <a:rPr lang="en-GB" spc="15" dirty="0">
                <a:solidFill>
                  <a:srgbClr val="1959AE"/>
                </a:solidFill>
              </a:rPr>
              <a:t>questions?</a:t>
            </a:r>
            <a:endParaRPr spc="20" dirty="0">
              <a:solidFill>
                <a:srgbClr val="1959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1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7B79EC-BDDC-46F7-9D11-C4F2AF51EC71}" type="slidenum">
              <a:rPr lang="en-US" smtClean="0"/>
              <a:pPr/>
              <a:t>4</a:t>
            </a:fld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9EEDD93-20D6-439B-83F7-4E7B51934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71" y="1778143"/>
            <a:ext cx="4581703" cy="4637167"/>
          </a:xfr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spcBef>
                <a:spcPts val="100"/>
              </a:spcBef>
            </a:pPr>
            <a:r>
              <a:rPr lang="en-GB" b="1" kern="1200" dirty="0">
                <a:solidFill>
                  <a:srgbClr val="2E54A0"/>
                </a:solidFill>
                <a:latin typeface="Poppins"/>
                <a:cs typeface="Poppins"/>
              </a:rPr>
              <a:t>1. Being clear on motivations</a:t>
            </a:r>
          </a:p>
          <a:p>
            <a:pPr marL="12700" marR="5080" algn="l" rtl="0">
              <a:spcBef>
                <a:spcPts val="100"/>
              </a:spcBef>
            </a:pPr>
            <a:r>
              <a:rPr lang="en-GB" b="1" kern="1200" dirty="0">
                <a:solidFill>
                  <a:srgbClr val="2E54A0"/>
                </a:solidFill>
                <a:latin typeface="Poppins"/>
                <a:cs typeface="Poppins"/>
              </a:rPr>
              <a:t>2. Defining your assets</a:t>
            </a:r>
          </a:p>
          <a:p>
            <a:pPr marL="12700" marR="5080" algn="l" rtl="0">
              <a:spcBef>
                <a:spcPts val="100"/>
              </a:spcBef>
            </a:pPr>
            <a:r>
              <a:rPr lang="en-GB" b="1" kern="1200" dirty="0">
                <a:solidFill>
                  <a:srgbClr val="2E54A0"/>
                </a:solidFill>
                <a:latin typeface="Poppins"/>
                <a:cs typeface="Poppins"/>
              </a:rPr>
              <a:t>3. Doing your research</a:t>
            </a:r>
          </a:p>
          <a:p>
            <a:pPr marL="12700" marR="5080" algn="l" rtl="0">
              <a:spcBef>
                <a:spcPts val="100"/>
              </a:spcBef>
            </a:pPr>
            <a:r>
              <a:rPr lang="en-GB" b="1" kern="1200" dirty="0">
                <a:solidFill>
                  <a:srgbClr val="2E54A0"/>
                </a:solidFill>
                <a:latin typeface="Poppins"/>
                <a:cs typeface="Poppins"/>
              </a:rPr>
              <a:t>4. Making an approach</a:t>
            </a:r>
          </a:p>
          <a:p>
            <a:pPr marL="12700" marR="5080" algn="l" rtl="0">
              <a:spcBef>
                <a:spcPts val="100"/>
              </a:spcBef>
            </a:pPr>
            <a:r>
              <a:rPr lang="en-GB" b="1" kern="1200" dirty="0">
                <a:solidFill>
                  <a:srgbClr val="2E54A0"/>
                </a:solidFill>
                <a:latin typeface="Poppins"/>
                <a:cs typeface="Poppins"/>
              </a:rPr>
              <a:t> - - - - - - - - - - - - -  - --  - - -</a:t>
            </a:r>
          </a:p>
          <a:p>
            <a:pPr marL="12700" marR="5080" algn="l" rtl="0">
              <a:spcBef>
                <a:spcPts val="100"/>
              </a:spcBef>
            </a:pPr>
            <a:r>
              <a:rPr lang="en-GB" b="1" kern="1200" dirty="0">
                <a:solidFill>
                  <a:srgbClr val="2E54A0"/>
                </a:solidFill>
                <a:latin typeface="Poppins"/>
                <a:cs typeface="Poppins"/>
              </a:rPr>
              <a:t>5. Negotiating and agreements</a:t>
            </a:r>
          </a:p>
          <a:p>
            <a:pPr marL="12700" marR="5080" algn="l" rtl="0">
              <a:spcBef>
                <a:spcPts val="100"/>
              </a:spcBef>
            </a:pPr>
            <a:r>
              <a:rPr lang="en-GB" b="1" kern="1200" dirty="0">
                <a:solidFill>
                  <a:srgbClr val="2E54A0"/>
                </a:solidFill>
                <a:latin typeface="Poppins"/>
                <a:cs typeface="Poppins"/>
              </a:rPr>
              <a:t>6. Managing your relationship </a:t>
            </a:r>
          </a:p>
          <a:p>
            <a:pPr marL="12700" marR="5080" algn="l" rtl="0">
              <a:spcBef>
                <a:spcPts val="100"/>
              </a:spcBef>
            </a:pPr>
            <a:endParaRPr lang="en-GB" b="1" kern="1200" dirty="0">
              <a:solidFill>
                <a:srgbClr val="2E54A0"/>
              </a:solidFill>
              <a:latin typeface="Poppins"/>
              <a:cs typeface="Poppins"/>
            </a:endParaRPr>
          </a:p>
          <a:p>
            <a:pPr marL="12700" marR="5080" algn="l" rtl="0">
              <a:spcBef>
                <a:spcPts val="100"/>
              </a:spcBef>
            </a:pPr>
            <a:r>
              <a:rPr lang="en-GB" b="1" kern="1200" dirty="0">
                <a:solidFill>
                  <a:srgbClr val="2E54A0"/>
                </a:solidFill>
                <a:latin typeface="Poppins"/>
                <a:cs typeface="Poppins"/>
              </a:rPr>
              <a:t>Summary of top tips – 5 mins</a:t>
            </a:r>
          </a:p>
          <a:p>
            <a:pPr marL="12700" marR="5080" algn="l" rtl="0">
              <a:spcBef>
                <a:spcPts val="100"/>
              </a:spcBef>
            </a:pPr>
            <a:endParaRPr lang="en-GB" b="1" kern="1200" dirty="0">
              <a:solidFill>
                <a:srgbClr val="2E54A0"/>
              </a:solidFill>
              <a:latin typeface="Poppins"/>
              <a:cs typeface="Poppins"/>
            </a:endParaRPr>
          </a:p>
          <a:p>
            <a:pPr marL="12700" marR="5080" algn="l" rtl="0">
              <a:spcBef>
                <a:spcPts val="100"/>
              </a:spcBef>
            </a:pPr>
            <a:r>
              <a:rPr lang="en-GB" b="1" kern="1200" dirty="0">
                <a:solidFill>
                  <a:srgbClr val="2E54A0"/>
                </a:solidFill>
                <a:latin typeface="Poppins"/>
                <a:cs typeface="Poppins"/>
              </a:rPr>
              <a:t>Questions – 10 mins</a:t>
            </a:r>
          </a:p>
          <a:p>
            <a:pPr marL="12700" marR="5080" algn="l" rtl="0">
              <a:spcBef>
                <a:spcPts val="100"/>
              </a:spcBef>
            </a:pPr>
            <a:endParaRPr lang="en-GB" b="1" kern="1200" dirty="0">
              <a:solidFill>
                <a:srgbClr val="2E54A0"/>
              </a:solidFill>
              <a:latin typeface="Poppins"/>
              <a:cs typeface="Poppins"/>
            </a:endParaRPr>
          </a:p>
          <a:p>
            <a:pPr marL="12700" marR="5080" algn="l" rtl="0">
              <a:spcBef>
                <a:spcPts val="100"/>
              </a:spcBef>
            </a:pPr>
            <a:r>
              <a:rPr lang="en-GB" b="1" kern="1200" dirty="0">
                <a:solidFill>
                  <a:srgbClr val="2E54A0"/>
                </a:solidFill>
                <a:latin typeface="Poppins"/>
                <a:cs typeface="Poppins"/>
              </a:rPr>
              <a:t>Breakout discussion – 10 mins</a:t>
            </a:r>
          </a:p>
          <a:p>
            <a:pPr marL="12700" marR="5080" algn="l" rtl="0">
              <a:spcBef>
                <a:spcPts val="100"/>
              </a:spcBef>
            </a:pPr>
            <a:endParaRPr lang="en-GB" b="1" kern="1200" dirty="0">
              <a:solidFill>
                <a:srgbClr val="2E54A0"/>
              </a:solidFill>
              <a:latin typeface="Poppins"/>
              <a:cs typeface="Poppins"/>
            </a:endParaRPr>
          </a:p>
          <a:p>
            <a:pPr marL="12700" marR="5080" algn="l" rtl="0">
              <a:spcBef>
                <a:spcPts val="100"/>
              </a:spcBef>
            </a:pPr>
            <a:r>
              <a:rPr lang="en-GB" b="1" kern="1200" dirty="0">
                <a:solidFill>
                  <a:srgbClr val="2E54A0"/>
                </a:solidFill>
                <a:latin typeface="Poppins"/>
                <a:cs typeface="Poppins"/>
              </a:rPr>
              <a:t>Final thoughts – 5 mins</a:t>
            </a:r>
          </a:p>
          <a:p>
            <a:pPr marL="12700" marR="5080" algn="l" rtl="0">
              <a:spcBef>
                <a:spcPts val="100"/>
              </a:spcBef>
            </a:pPr>
            <a:endParaRPr lang="en-GB" b="1" kern="1200" dirty="0">
              <a:solidFill>
                <a:srgbClr val="2E54A0"/>
              </a:solidFill>
              <a:latin typeface="Poppins"/>
              <a:cs typeface="Poppins"/>
            </a:endParaRPr>
          </a:p>
        </p:txBody>
      </p:sp>
      <p:pic>
        <p:nvPicPr>
          <p:cNvPr id="8" name="Picture 3" descr="C:\Users\m.shaw\Downloads\Untitled design (1).png">
            <a:extLst>
              <a:ext uri="{FF2B5EF4-FFF2-40B4-BE49-F238E27FC236}">
                <a16:creationId xmlns:a16="http://schemas.microsoft.com/office/drawing/2014/main" id="{F543F670-DB66-41BB-8220-E3A1F6679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5345" y="0"/>
            <a:ext cx="4846655" cy="685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6">
            <a:extLst>
              <a:ext uri="{FF2B5EF4-FFF2-40B4-BE49-F238E27FC236}">
                <a16:creationId xmlns:a16="http://schemas.microsoft.com/office/drawing/2014/main" id="{1891C335-23A5-03F3-D11B-344E71723F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33" y="184065"/>
            <a:ext cx="3748283" cy="992708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z="3200" spc="20" dirty="0"/>
              <a:t>What are we </a:t>
            </a:r>
            <a:r>
              <a:rPr lang="en-GB" sz="3200" spc="15" dirty="0">
                <a:solidFill>
                  <a:srgbClr val="FBD82E"/>
                </a:solidFill>
              </a:rPr>
              <a:t>going  to cover?</a:t>
            </a:r>
            <a:endParaRPr sz="3200" spc="20" dirty="0">
              <a:solidFill>
                <a:srgbClr val="FBD82E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A967B9C9-7925-936B-28B2-62F4386A6940}"/>
              </a:ext>
            </a:extLst>
          </p:cNvPr>
          <p:cNvSpPr/>
          <p:nvPr/>
        </p:nvSpPr>
        <p:spPr>
          <a:xfrm>
            <a:off x="5432030" y="4015740"/>
            <a:ext cx="2705735" cy="2705735"/>
          </a:xfrm>
          <a:custGeom>
            <a:avLst/>
            <a:gdLst/>
            <a:ahLst/>
            <a:cxnLst/>
            <a:rect l="l" t="t" r="r" b="b"/>
            <a:pathLst>
              <a:path w="2705734" h="2705735">
                <a:moveTo>
                  <a:pt x="1352854" y="0"/>
                </a:moveTo>
                <a:lnTo>
                  <a:pt x="1304332" y="853"/>
                </a:lnTo>
                <a:lnTo>
                  <a:pt x="1256240" y="3396"/>
                </a:lnTo>
                <a:lnTo>
                  <a:pt x="1208606" y="7599"/>
                </a:lnTo>
                <a:lnTo>
                  <a:pt x="1161459" y="13434"/>
                </a:lnTo>
                <a:lnTo>
                  <a:pt x="1114827" y="20872"/>
                </a:lnTo>
                <a:lnTo>
                  <a:pt x="1068740" y="29884"/>
                </a:lnTo>
                <a:lnTo>
                  <a:pt x="1023225" y="40441"/>
                </a:lnTo>
                <a:lnTo>
                  <a:pt x="978312" y="52516"/>
                </a:lnTo>
                <a:lnTo>
                  <a:pt x="934029" y="66080"/>
                </a:lnTo>
                <a:lnTo>
                  <a:pt x="890404" y="81103"/>
                </a:lnTo>
                <a:lnTo>
                  <a:pt x="847467" y="97558"/>
                </a:lnTo>
                <a:lnTo>
                  <a:pt x="805246" y="115415"/>
                </a:lnTo>
                <a:lnTo>
                  <a:pt x="763769" y="134646"/>
                </a:lnTo>
                <a:lnTo>
                  <a:pt x="723065" y="155223"/>
                </a:lnTo>
                <a:lnTo>
                  <a:pt x="683163" y="177117"/>
                </a:lnTo>
                <a:lnTo>
                  <a:pt x="644092" y="200299"/>
                </a:lnTo>
                <a:lnTo>
                  <a:pt x="605879" y="224741"/>
                </a:lnTo>
                <a:lnTo>
                  <a:pt x="568554" y="250413"/>
                </a:lnTo>
                <a:lnTo>
                  <a:pt x="532145" y="277288"/>
                </a:lnTo>
                <a:lnTo>
                  <a:pt x="496681" y="305337"/>
                </a:lnTo>
                <a:lnTo>
                  <a:pt x="462191" y="334531"/>
                </a:lnTo>
                <a:lnTo>
                  <a:pt x="428702" y="364841"/>
                </a:lnTo>
                <a:lnTo>
                  <a:pt x="396244" y="396239"/>
                </a:lnTo>
                <a:lnTo>
                  <a:pt x="364846" y="428697"/>
                </a:lnTo>
                <a:lnTo>
                  <a:pt x="334535" y="462186"/>
                </a:lnTo>
                <a:lnTo>
                  <a:pt x="305341" y="496676"/>
                </a:lnTo>
                <a:lnTo>
                  <a:pt x="277292" y="532140"/>
                </a:lnTo>
                <a:lnTo>
                  <a:pt x="250417" y="568549"/>
                </a:lnTo>
                <a:lnTo>
                  <a:pt x="224744" y="605874"/>
                </a:lnTo>
                <a:lnTo>
                  <a:pt x="200302" y="644086"/>
                </a:lnTo>
                <a:lnTo>
                  <a:pt x="177120" y="683158"/>
                </a:lnTo>
                <a:lnTo>
                  <a:pt x="155226" y="723060"/>
                </a:lnTo>
                <a:lnTo>
                  <a:pt x="134649" y="763764"/>
                </a:lnTo>
                <a:lnTo>
                  <a:pt x="115417" y="805240"/>
                </a:lnTo>
                <a:lnTo>
                  <a:pt x="97559" y="847462"/>
                </a:lnTo>
                <a:lnTo>
                  <a:pt x="81104" y="890399"/>
                </a:lnTo>
                <a:lnTo>
                  <a:pt x="66081" y="934024"/>
                </a:lnTo>
                <a:lnTo>
                  <a:pt x="52517" y="978307"/>
                </a:lnTo>
                <a:lnTo>
                  <a:pt x="40442" y="1023221"/>
                </a:lnTo>
                <a:lnTo>
                  <a:pt x="29884" y="1068736"/>
                </a:lnTo>
                <a:lnTo>
                  <a:pt x="20872" y="1114824"/>
                </a:lnTo>
                <a:lnTo>
                  <a:pt x="13434" y="1161456"/>
                </a:lnTo>
                <a:lnTo>
                  <a:pt x="7599" y="1208604"/>
                </a:lnTo>
                <a:lnTo>
                  <a:pt x="3396" y="1256238"/>
                </a:lnTo>
                <a:lnTo>
                  <a:pt x="853" y="1304331"/>
                </a:lnTo>
                <a:lnTo>
                  <a:pt x="0" y="1352854"/>
                </a:lnTo>
                <a:lnTo>
                  <a:pt x="853" y="1401376"/>
                </a:lnTo>
                <a:lnTo>
                  <a:pt x="3396" y="1449469"/>
                </a:lnTo>
                <a:lnTo>
                  <a:pt x="7599" y="1497103"/>
                </a:lnTo>
                <a:lnTo>
                  <a:pt x="13434" y="1544250"/>
                </a:lnTo>
                <a:lnTo>
                  <a:pt x="20872" y="1590881"/>
                </a:lnTo>
                <a:lnTo>
                  <a:pt x="29884" y="1636968"/>
                </a:lnTo>
                <a:lnTo>
                  <a:pt x="40442" y="1682483"/>
                </a:lnTo>
                <a:lnTo>
                  <a:pt x="52517" y="1727396"/>
                </a:lnTo>
                <a:lnTo>
                  <a:pt x="66081" y="1771678"/>
                </a:lnTo>
                <a:lnTo>
                  <a:pt x="81104" y="1815303"/>
                </a:lnTo>
                <a:lnTo>
                  <a:pt x="97559" y="1858240"/>
                </a:lnTo>
                <a:lnTo>
                  <a:pt x="115417" y="1900461"/>
                </a:lnTo>
                <a:lnTo>
                  <a:pt x="134649" y="1941937"/>
                </a:lnTo>
                <a:lnTo>
                  <a:pt x="155226" y="1982640"/>
                </a:lnTo>
                <a:lnTo>
                  <a:pt x="177120" y="2022542"/>
                </a:lnTo>
                <a:lnTo>
                  <a:pt x="200302" y="2061613"/>
                </a:lnTo>
                <a:lnTo>
                  <a:pt x="224744" y="2099826"/>
                </a:lnTo>
                <a:lnTo>
                  <a:pt x="250417" y="2137150"/>
                </a:lnTo>
                <a:lnTo>
                  <a:pt x="277292" y="2173559"/>
                </a:lnTo>
                <a:lnTo>
                  <a:pt x="305341" y="2209022"/>
                </a:lnTo>
                <a:lnTo>
                  <a:pt x="334535" y="2243512"/>
                </a:lnTo>
                <a:lnTo>
                  <a:pt x="364846" y="2277001"/>
                </a:lnTo>
                <a:lnTo>
                  <a:pt x="396244" y="2309458"/>
                </a:lnTo>
                <a:lnTo>
                  <a:pt x="428702" y="2340856"/>
                </a:lnTo>
                <a:lnTo>
                  <a:pt x="462191" y="2371166"/>
                </a:lnTo>
                <a:lnTo>
                  <a:pt x="496681" y="2400360"/>
                </a:lnTo>
                <a:lnTo>
                  <a:pt x="532145" y="2428409"/>
                </a:lnTo>
                <a:lnTo>
                  <a:pt x="568554" y="2455283"/>
                </a:lnTo>
                <a:lnTo>
                  <a:pt x="605879" y="2480956"/>
                </a:lnTo>
                <a:lnTo>
                  <a:pt x="644092" y="2505397"/>
                </a:lnTo>
                <a:lnTo>
                  <a:pt x="683163" y="2528579"/>
                </a:lnTo>
                <a:lnTo>
                  <a:pt x="723065" y="2550473"/>
                </a:lnTo>
                <a:lnTo>
                  <a:pt x="763769" y="2571050"/>
                </a:lnTo>
                <a:lnTo>
                  <a:pt x="805246" y="2590281"/>
                </a:lnTo>
                <a:lnTo>
                  <a:pt x="847467" y="2608138"/>
                </a:lnTo>
                <a:lnTo>
                  <a:pt x="890404" y="2624593"/>
                </a:lnTo>
                <a:lnTo>
                  <a:pt x="934029" y="2639616"/>
                </a:lnTo>
                <a:lnTo>
                  <a:pt x="978312" y="2653180"/>
                </a:lnTo>
                <a:lnTo>
                  <a:pt x="1023225" y="2665255"/>
                </a:lnTo>
                <a:lnTo>
                  <a:pt x="1068740" y="2675812"/>
                </a:lnTo>
                <a:lnTo>
                  <a:pt x="1114827" y="2684824"/>
                </a:lnTo>
                <a:lnTo>
                  <a:pt x="1161459" y="2692262"/>
                </a:lnTo>
                <a:lnTo>
                  <a:pt x="1208606" y="2698097"/>
                </a:lnTo>
                <a:lnTo>
                  <a:pt x="1256240" y="2702300"/>
                </a:lnTo>
                <a:lnTo>
                  <a:pt x="1304332" y="2704842"/>
                </a:lnTo>
                <a:lnTo>
                  <a:pt x="1352854" y="2705696"/>
                </a:lnTo>
                <a:lnTo>
                  <a:pt x="1401376" y="2704842"/>
                </a:lnTo>
                <a:lnTo>
                  <a:pt x="1449469" y="2702300"/>
                </a:lnTo>
                <a:lnTo>
                  <a:pt x="1497103" y="2698097"/>
                </a:lnTo>
                <a:lnTo>
                  <a:pt x="1544250" y="2692262"/>
                </a:lnTo>
                <a:lnTo>
                  <a:pt x="1590882" y="2684824"/>
                </a:lnTo>
                <a:lnTo>
                  <a:pt x="1636969" y="2675812"/>
                </a:lnTo>
                <a:lnTo>
                  <a:pt x="1682483" y="2665255"/>
                </a:lnTo>
                <a:lnTo>
                  <a:pt x="1727397" y="2653180"/>
                </a:lnTo>
                <a:lnTo>
                  <a:pt x="1771680" y="2639616"/>
                </a:lnTo>
                <a:lnTo>
                  <a:pt x="1815304" y="2624593"/>
                </a:lnTo>
                <a:lnTo>
                  <a:pt x="1858241" y="2608138"/>
                </a:lnTo>
                <a:lnTo>
                  <a:pt x="1900463" y="2590281"/>
                </a:lnTo>
                <a:lnTo>
                  <a:pt x="1941940" y="2571050"/>
                </a:lnTo>
                <a:lnTo>
                  <a:pt x="1982643" y="2550473"/>
                </a:lnTo>
                <a:lnTo>
                  <a:pt x="2022545" y="2528579"/>
                </a:lnTo>
                <a:lnTo>
                  <a:pt x="2061617" y="2505397"/>
                </a:lnTo>
                <a:lnTo>
                  <a:pt x="2099829" y="2480956"/>
                </a:lnTo>
                <a:lnTo>
                  <a:pt x="2137155" y="2455283"/>
                </a:lnTo>
                <a:lnTo>
                  <a:pt x="2173563" y="2428409"/>
                </a:lnTo>
                <a:lnTo>
                  <a:pt x="2209027" y="2400360"/>
                </a:lnTo>
                <a:lnTo>
                  <a:pt x="2243518" y="2371166"/>
                </a:lnTo>
                <a:lnTo>
                  <a:pt x="2277006" y="2340856"/>
                </a:lnTo>
                <a:lnTo>
                  <a:pt x="2309464" y="2309458"/>
                </a:lnTo>
                <a:lnTo>
                  <a:pt x="2340863" y="2277001"/>
                </a:lnTo>
                <a:lnTo>
                  <a:pt x="2371174" y="2243512"/>
                </a:lnTo>
                <a:lnTo>
                  <a:pt x="2400368" y="2209022"/>
                </a:lnTo>
                <a:lnTo>
                  <a:pt x="2428417" y="2173559"/>
                </a:lnTo>
                <a:lnTo>
                  <a:pt x="2455292" y="2137150"/>
                </a:lnTo>
                <a:lnTo>
                  <a:pt x="2480965" y="2099826"/>
                </a:lnTo>
                <a:lnTo>
                  <a:pt x="2505407" y="2061613"/>
                </a:lnTo>
                <a:lnTo>
                  <a:pt x="2528589" y="2022542"/>
                </a:lnTo>
                <a:lnTo>
                  <a:pt x="2550483" y="1982640"/>
                </a:lnTo>
                <a:lnTo>
                  <a:pt x="2571060" y="1941937"/>
                </a:lnTo>
                <a:lnTo>
                  <a:pt x="2590292" y="1900461"/>
                </a:lnTo>
                <a:lnTo>
                  <a:pt x="2608149" y="1858240"/>
                </a:lnTo>
                <a:lnTo>
                  <a:pt x="2624604" y="1815303"/>
                </a:lnTo>
                <a:lnTo>
                  <a:pt x="2639628" y="1771678"/>
                </a:lnTo>
                <a:lnTo>
                  <a:pt x="2653191" y="1727396"/>
                </a:lnTo>
                <a:lnTo>
                  <a:pt x="2665267" y="1682483"/>
                </a:lnTo>
                <a:lnTo>
                  <a:pt x="2675825" y="1636968"/>
                </a:lnTo>
                <a:lnTo>
                  <a:pt x="2684837" y="1590881"/>
                </a:lnTo>
                <a:lnTo>
                  <a:pt x="2692274" y="1544250"/>
                </a:lnTo>
                <a:lnTo>
                  <a:pt x="2698109" y="1497103"/>
                </a:lnTo>
                <a:lnTo>
                  <a:pt x="2702312" y="1449469"/>
                </a:lnTo>
                <a:lnTo>
                  <a:pt x="2704855" y="1401376"/>
                </a:lnTo>
                <a:lnTo>
                  <a:pt x="2705709" y="1352854"/>
                </a:lnTo>
                <a:lnTo>
                  <a:pt x="2704855" y="1304331"/>
                </a:lnTo>
                <a:lnTo>
                  <a:pt x="2702312" y="1256238"/>
                </a:lnTo>
                <a:lnTo>
                  <a:pt x="2698109" y="1208604"/>
                </a:lnTo>
                <a:lnTo>
                  <a:pt x="2692274" y="1161456"/>
                </a:lnTo>
                <a:lnTo>
                  <a:pt x="2684837" y="1114824"/>
                </a:lnTo>
                <a:lnTo>
                  <a:pt x="2675825" y="1068736"/>
                </a:lnTo>
                <a:lnTo>
                  <a:pt x="2665267" y="1023221"/>
                </a:lnTo>
                <a:lnTo>
                  <a:pt x="2653191" y="978307"/>
                </a:lnTo>
                <a:lnTo>
                  <a:pt x="2639628" y="934024"/>
                </a:lnTo>
                <a:lnTo>
                  <a:pt x="2624604" y="890399"/>
                </a:lnTo>
                <a:lnTo>
                  <a:pt x="2608149" y="847462"/>
                </a:lnTo>
                <a:lnTo>
                  <a:pt x="2590292" y="805240"/>
                </a:lnTo>
                <a:lnTo>
                  <a:pt x="2571060" y="763764"/>
                </a:lnTo>
                <a:lnTo>
                  <a:pt x="2550483" y="723060"/>
                </a:lnTo>
                <a:lnTo>
                  <a:pt x="2528589" y="683158"/>
                </a:lnTo>
                <a:lnTo>
                  <a:pt x="2505407" y="644086"/>
                </a:lnTo>
                <a:lnTo>
                  <a:pt x="2480965" y="605874"/>
                </a:lnTo>
                <a:lnTo>
                  <a:pt x="2455292" y="568549"/>
                </a:lnTo>
                <a:lnTo>
                  <a:pt x="2428417" y="532140"/>
                </a:lnTo>
                <a:lnTo>
                  <a:pt x="2400368" y="496676"/>
                </a:lnTo>
                <a:lnTo>
                  <a:pt x="2371174" y="462186"/>
                </a:lnTo>
                <a:lnTo>
                  <a:pt x="2340863" y="428697"/>
                </a:lnTo>
                <a:lnTo>
                  <a:pt x="2309464" y="396239"/>
                </a:lnTo>
                <a:lnTo>
                  <a:pt x="2277006" y="364841"/>
                </a:lnTo>
                <a:lnTo>
                  <a:pt x="2243518" y="334531"/>
                </a:lnTo>
                <a:lnTo>
                  <a:pt x="2209027" y="305337"/>
                </a:lnTo>
                <a:lnTo>
                  <a:pt x="2173563" y="277288"/>
                </a:lnTo>
                <a:lnTo>
                  <a:pt x="2137155" y="250413"/>
                </a:lnTo>
                <a:lnTo>
                  <a:pt x="2099829" y="224741"/>
                </a:lnTo>
                <a:lnTo>
                  <a:pt x="2061617" y="200299"/>
                </a:lnTo>
                <a:lnTo>
                  <a:pt x="2022545" y="177117"/>
                </a:lnTo>
                <a:lnTo>
                  <a:pt x="1982643" y="155223"/>
                </a:lnTo>
                <a:lnTo>
                  <a:pt x="1941940" y="134646"/>
                </a:lnTo>
                <a:lnTo>
                  <a:pt x="1900463" y="115415"/>
                </a:lnTo>
                <a:lnTo>
                  <a:pt x="1858241" y="97558"/>
                </a:lnTo>
                <a:lnTo>
                  <a:pt x="1815304" y="81103"/>
                </a:lnTo>
                <a:lnTo>
                  <a:pt x="1771680" y="66080"/>
                </a:lnTo>
                <a:lnTo>
                  <a:pt x="1727397" y="52516"/>
                </a:lnTo>
                <a:lnTo>
                  <a:pt x="1682483" y="40441"/>
                </a:lnTo>
                <a:lnTo>
                  <a:pt x="1636969" y="29884"/>
                </a:lnTo>
                <a:lnTo>
                  <a:pt x="1590882" y="20872"/>
                </a:lnTo>
                <a:lnTo>
                  <a:pt x="1544250" y="13434"/>
                </a:lnTo>
                <a:lnTo>
                  <a:pt x="1497103" y="7599"/>
                </a:lnTo>
                <a:lnTo>
                  <a:pt x="1449469" y="3396"/>
                </a:lnTo>
                <a:lnTo>
                  <a:pt x="1401376" y="853"/>
                </a:lnTo>
                <a:lnTo>
                  <a:pt x="1352854" y="0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A467DA-392C-4A51-BC17-D50B6A9A79A8}"/>
              </a:ext>
            </a:extLst>
          </p:cNvPr>
          <p:cNvSpPr/>
          <p:nvPr/>
        </p:nvSpPr>
        <p:spPr>
          <a:xfrm>
            <a:off x="5734071" y="4788702"/>
            <a:ext cx="2222091" cy="13439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GB" sz="1200" b="1" dirty="0">
                <a:solidFill>
                  <a:srgbClr val="FFFFFF"/>
                </a:solidFill>
                <a:latin typeface="Poppins"/>
                <a:cs typeface="Poppins"/>
              </a:rPr>
              <a:t>“If it wasn't for the fantastic support from Sported, our club would no longer exist.”</a:t>
            </a:r>
          </a:p>
          <a:p>
            <a:pPr marL="12700" marR="5080">
              <a:spcBef>
                <a:spcPts val="100"/>
              </a:spcBef>
            </a:pPr>
            <a:endParaRPr lang="en-GB" sz="1200" b="1" dirty="0">
              <a:solidFill>
                <a:srgbClr val="FFFFFF"/>
              </a:solidFill>
              <a:latin typeface="Poppins"/>
              <a:cs typeface="Poppins"/>
            </a:endParaRPr>
          </a:p>
          <a:p>
            <a:pPr marL="12700" marR="5080">
              <a:spcBef>
                <a:spcPts val="100"/>
              </a:spcBef>
            </a:pPr>
            <a:r>
              <a:rPr lang="en-GB" sz="1200" b="1" dirty="0">
                <a:solidFill>
                  <a:srgbClr val="FFFFFF"/>
                </a:solidFill>
                <a:latin typeface="Poppins"/>
                <a:cs typeface="Poppins"/>
              </a:rPr>
              <a:t>June Kelly</a:t>
            </a:r>
          </a:p>
          <a:p>
            <a:pPr marL="12700" marR="5080">
              <a:spcBef>
                <a:spcPts val="100"/>
              </a:spcBef>
            </a:pPr>
            <a:r>
              <a:rPr lang="en-GB" sz="1200" b="1" dirty="0">
                <a:solidFill>
                  <a:srgbClr val="FFFFFF"/>
                </a:solidFill>
                <a:latin typeface="Poppins"/>
                <a:cs typeface="Poppins"/>
              </a:rPr>
              <a:t>Abraham Moss Warriors Football Club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F761BFFF-A970-73EC-C2B6-E44887A30A5F}"/>
              </a:ext>
            </a:extLst>
          </p:cNvPr>
          <p:cNvSpPr/>
          <p:nvPr/>
        </p:nvSpPr>
        <p:spPr>
          <a:xfrm>
            <a:off x="10521999" y="5810016"/>
            <a:ext cx="1250901" cy="547341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CAF48A0E-04AB-4A41-9DFF-91DBD449A31A}"/>
              </a:ext>
            </a:extLst>
          </p:cNvPr>
          <p:cNvSpPr/>
          <p:nvPr/>
        </p:nvSpPr>
        <p:spPr>
          <a:xfrm>
            <a:off x="4281462" y="1654575"/>
            <a:ext cx="660634" cy="226654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7BDE17-028F-7646-1783-FC89689DEC79}"/>
              </a:ext>
            </a:extLst>
          </p:cNvPr>
          <p:cNvSpPr txBox="1"/>
          <p:nvPr/>
        </p:nvSpPr>
        <p:spPr>
          <a:xfrm>
            <a:off x="5068466" y="2603181"/>
            <a:ext cx="133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30 mins</a:t>
            </a:r>
          </a:p>
        </p:txBody>
      </p:sp>
    </p:spTree>
    <p:extLst>
      <p:ext uri="{BB962C8B-B14F-4D97-AF65-F5344CB8AC3E}">
        <p14:creationId xmlns:p14="http://schemas.microsoft.com/office/powerpoint/2010/main" val="172828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EC463461-5EC3-4110-875C-ECAC6C8B7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0"/>
          <a:stretch/>
        </p:blipFill>
        <p:spPr bwMode="auto">
          <a:xfrm>
            <a:off x="-88787" y="0"/>
            <a:ext cx="12579625" cy="698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65F1EBDF-3584-8316-BBDA-286C513C8974}"/>
              </a:ext>
            </a:extLst>
          </p:cNvPr>
          <p:cNvSpPr/>
          <p:nvPr/>
        </p:nvSpPr>
        <p:spPr>
          <a:xfrm>
            <a:off x="10336248" y="5672939"/>
            <a:ext cx="1250901" cy="547341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10C4BE19-3CB8-63A1-178F-291086C8A254}"/>
              </a:ext>
            </a:extLst>
          </p:cNvPr>
          <p:cNvSpPr/>
          <p:nvPr/>
        </p:nvSpPr>
        <p:spPr>
          <a:xfrm>
            <a:off x="753652" y="5443206"/>
            <a:ext cx="6839844" cy="497840"/>
          </a:xfrm>
          <a:custGeom>
            <a:avLst/>
            <a:gdLst/>
            <a:ahLst/>
            <a:cxnLst/>
            <a:rect l="l" t="t" r="r" b="b"/>
            <a:pathLst>
              <a:path w="2395854" h="497839">
                <a:moveTo>
                  <a:pt x="0" y="497649"/>
                </a:moveTo>
                <a:lnTo>
                  <a:pt x="2395804" y="497649"/>
                </a:lnTo>
                <a:lnTo>
                  <a:pt x="2395804" y="0"/>
                </a:lnTo>
                <a:lnTo>
                  <a:pt x="0" y="0"/>
                </a:lnTo>
                <a:lnTo>
                  <a:pt x="0" y="497649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endParaRPr>
              <a:solidFill>
                <a:srgbClr val="FBD82E"/>
              </a:solidFill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21B542FE-D9F1-5FA8-FB88-1D19F91EB167}"/>
              </a:ext>
            </a:extLst>
          </p:cNvPr>
          <p:cNvSpPr/>
          <p:nvPr/>
        </p:nvSpPr>
        <p:spPr>
          <a:xfrm>
            <a:off x="753652" y="4912988"/>
            <a:ext cx="3686788" cy="551815"/>
          </a:xfrm>
          <a:custGeom>
            <a:avLst/>
            <a:gdLst/>
            <a:ahLst/>
            <a:cxnLst/>
            <a:rect l="l" t="t" r="r" b="b"/>
            <a:pathLst>
              <a:path w="2675254" h="551814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C7370B4B-13A0-8D1F-BC77-FDB4CCF4066F}"/>
              </a:ext>
            </a:extLst>
          </p:cNvPr>
          <p:cNvSpPr/>
          <p:nvPr/>
        </p:nvSpPr>
        <p:spPr>
          <a:xfrm>
            <a:off x="753651" y="5941515"/>
            <a:ext cx="8082235" cy="497840"/>
          </a:xfrm>
          <a:custGeom>
            <a:avLst/>
            <a:gdLst/>
            <a:ahLst/>
            <a:cxnLst/>
            <a:rect l="l" t="t" r="r" b="b"/>
            <a:pathLst>
              <a:path w="2395854" h="497839">
                <a:moveTo>
                  <a:pt x="0" y="497649"/>
                </a:moveTo>
                <a:lnTo>
                  <a:pt x="2395804" y="497649"/>
                </a:lnTo>
                <a:lnTo>
                  <a:pt x="2395804" y="0"/>
                </a:lnTo>
                <a:lnTo>
                  <a:pt x="0" y="0"/>
                </a:lnTo>
                <a:lnTo>
                  <a:pt x="0" y="497649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endParaRPr>
              <a:solidFill>
                <a:srgbClr val="FBD82E"/>
              </a:solidFill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E202FA44-F516-54CC-C145-3619A9EBCD12}"/>
              </a:ext>
            </a:extLst>
          </p:cNvPr>
          <p:cNvSpPr txBox="1">
            <a:spLocks/>
          </p:cNvSpPr>
          <p:nvPr/>
        </p:nvSpPr>
        <p:spPr>
          <a:xfrm>
            <a:off x="800331" y="4840596"/>
            <a:ext cx="8965096" cy="1664686"/>
          </a:xfrm>
          <a:prstGeom prst="rect">
            <a:avLst/>
          </a:prstGeom>
        </p:spPr>
        <p:txBody>
          <a:bodyPr vert="horz" wrap="square" lIns="0" tIns="100330" rIns="0" bIns="0" rtlCol="0" anchor="b">
            <a:spAutoFit/>
          </a:bodyPr>
          <a:lstStyle>
            <a:lvl1pPr algn="ctr">
              <a:defRPr sz="6000" b="1" i="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24130" marR="5080" algn="l">
              <a:lnSpc>
                <a:spcPts val="3500"/>
              </a:lnSpc>
              <a:spcBef>
                <a:spcPts val="790"/>
              </a:spcBef>
            </a:pPr>
            <a:r>
              <a:rPr lang="en-GB" sz="3450" spc="20" dirty="0"/>
              <a:t>A SHORT GUIDE</a:t>
            </a:r>
          </a:p>
          <a:p>
            <a:pPr marL="24130" marR="5080" algn="l">
              <a:lnSpc>
                <a:spcPts val="3500"/>
              </a:lnSpc>
              <a:spcBef>
                <a:spcPts val="790"/>
              </a:spcBef>
            </a:pPr>
            <a:r>
              <a:rPr lang="en-GB" sz="3450" spc="20" dirty="0"/>
              <a:t>TO CORPORATE FUNDRAISING</a:t>
            </a:r>
          </a:p>
          <a:p>
            <a:pPr marL="24130" marR="5080" algn="l">
              <a:lnSpc>
                <a:spcPts val="3500"/>
              </a:lnSpc>
              <a:spcBef>
                <a:spcPts val="790"/>
              </a:spcBef>
            </a:pPr>
            <a:r>
              <a:rPr lang="en-GB" sz="3450" spc="15" dirty="0">
                <a:solidFill>
                  <a:srgbClr val="FBD82E"/>
                </a:solidFill>
              </a:rPr>
              <a:t>AND THE COST OF LIVING CRISIS</a:t>
            </a:r>
          </a:p>
        </p:txBody>
      </p:sp>
    </p:spTree>
    <p:extLst>
      <p:ext uri="{BB962C8B-B14F-4D97-AF65-F5344CB8AC3E}">
        <p14:creationId xmlns:p14="http://schemas.microsoft.com/office/powerpoint/2010/main" val="220296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394B65-8715-4F49-4A22-89D4D81B66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6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D5D6F5-BD0E-4311-B108-66FA56C71347}"/>
              </a:ext>
            </a:extLst>
          </p:cNvPr>
          <p:cNvSpPr/>
          <p:nvPr/>
        </p:nvSpPr>
        <p:spPr>
          <a:xfrm>
            <a:off x="659884" y="2250026"/>
            <a:ext cx="3669309" cy="1273542"/>
          </a:xfrm>
          <a:prstGeom prst="rect">
            <a:avLst/>
          </a:prstGeom>
          <a:solidFill>
            <a:srgbClr val="12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E3FB83-E8C0-4AF4-81CA-5D1509E587B3}"/>
              </a:ext>
            </a:extLst>
          </p:cNvPr>
          <p:cNvSpPr/>
          <p:nvPr/>
        </p:nvSpPr>
        <p:spPr>
          <a:xfrm>
            <a:off x="4459380" y="2250026"/>
            <a:ext cx="3669309" cy="1273542"/>
          </a:xfrm>
          <a:prstGeom prst="rect">
            <a:avLst/>
          </a:prstGeom>
          <a:solidFill>
            <a:srgbClr val="FBD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31FB76-A940-4B27-A72A-0892B5082BA3}"/>
              </a:ext>
            </a:extLst>
          </p:cNvPr>
          <p:cNvSpPr/>
          <p:nvPr/>
        </p:nvSpPr>
        <p:spPr>
          <a:xfrm>
            <a:off x="8264385" y="2250026"/>
            <a:ext cx="3669309" cy="1273542"/>
          </a:xfrm>
          <a:prstGeom prst="rect">
            <a:avLst/>
          </a:prstGeom>
          <a:solidFill>
            <a:srgbClr val="2E54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FA25271-5EE8-4E2B-82BF-4DA17C9C6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84" y="3800443"/>
            <a:ext cx="3669309" cy="2708434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Reaching new audiences</a:t>
            </a: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Positive profile (brand building)</a:t>
            </a: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CSR policy (need to ‘give back’)</a:t>
            </a: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b="1" kern="1200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Staff engagement</a:t>
            </a: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1600" b="1" kern="1200" dirty="0">
              <a:solidFill>
                <a:srgbClr val="1959A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1600" b="1" kern="1200" dirty="0">
              <a:solidFill>
                <a:srgbClr val="1959A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1600" b="1" kern="1200" dirty="0">
              <a:solidFill>
                <a:srgbClr val="1959A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indent="-2286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1600" b="1" kern="1200" dirty="0">
              <a:solidFill>
                <a:srgbClr val="1959A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B9C16-BED4-4E5A-8EF6-9381EDBFD925}"/>
              </a:ext>
            </a:extLst>
          </p:cNvPr>
          <p:cNvSpPr txBox="1"/>
          <p:nvPr/>
        </p:nvSpPr>
        <p:spPr>
          <a:xfrm>
            <a:off x="-538405" y="1485861"/>
            <a:ext cx="1119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b="1">
                <a:solidFill>
                  <a:srgbClr val="2E54A0"/>
                </a:solidFill>
                <a:latin typeface="Poppins"/>
                <a:cs typeface="Poppins"/>
              </a:defRPr>
            </a:lvl3pPr>
          </a:lstStyle>
          <a:p>
            <a:pPr lvl="2"/>
            <a:r>
              <a:rPr lang="en-GB" dirty="0"/>
              <a:t>Why do companies get involved with charities? What do they want/need?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A09ACC-84A2-477F-A2A4-CD52F2BC8F91}"/>
              </a:ext>
            </a:extLst>
          </p:cNvPr>
          <p:cNvSpPr txBox="1"/>
          <p:nvPr/>
        </p:nvSpPr>
        <p:spPr>
          <a:xfrm>
            <a:off x="727731" y="2533692"/>
            <a:ext cx="3533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20" dirty="0">
                <a:solidFill>
                  <a:schemeClr val="bg1"/>
                </a:solidFill>
                <a:latin typeface="Poppins"/>
                <a:ea typeface="+mj-ea"/>
                <a:cs typeface="Poppins"/>
              </a:rPr>
              <a:t>OWNER / SHAREHOLDER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8C1C53-532C-44E7-BADF-5AC15BF0C7CC}"/>
              </a:ext>
            </a:extLst>
          </p:cNvPr>
          <p:cNvSpPr txBox="1"/>
          <p:nvPr/>
        </p:nvSpPr>
        <p:spPr>
          <a:xfrm>
            <a:off x="4527227" y="2718359"/>
            <a:ext cx="353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 spc="2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r>
              <a:rPr lang="en-GB" dirty="0">
                <a:solidFill>
                  <a:srgbClr val="128FCF"/>
                </a:solidFill>
              </a:rPr>
              <a:t>STAFF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33E2A8-4DEC-40D7-A14C-FAEFC524E087}"/>
              </a:ext>
            </a:extLst>
          </p:cNvPr>
          <p:cNvSpPr txBox="1"/>
          <p:nvPr/>
        </p:nvSpPr>
        <p:spPr>
          <a:xfrm>
            <a:off x="8321395" y="2699700"/>
            <a:ext cx="353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 spc="2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r>
              <a:rPr lang="en-GB" dirty="0"/>
              <a:t>CUSTOMERS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1DD404C-6716-497D-8008-30B103FB867C}"/>
              </a:ext>
            </a:extLst>
          </p:cNvPr>
          <p:cNvSpPr txBox="1">
            <a:spLocks/>
          </p:cNvSpPr>
          <p:nvPr/>
        </p:nvSpPr>
        <p:spPr>
          <a:xfrm>
            <a:off x="8280551" y="3800443"/>
            <a:ext cx="36693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Increased recognition of company and its products</a:t>
            </a:r>
          </a:p>
          <a:p>
            <a:r>
              <a:rPr lang="en-GB" sz="1600" b="1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Positive feeling towards company</a:t>
            </a:r>
          </a:p>
          <a:p>
            <a:r>
              <a:rPr lang="en-GB" sz="1600" b="1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Local connections between people &amp; business</a:t>
            </a:r>
          </a:p>
          <a:p>
            <a:pPr marL="0" indent="0">
              <a:buNone/>
            </a:pPr>
            <a:endParaRPr lang="en-GB" sz="1600" b="1" dirty="0">
              <a:solidFill>
                <a:srgbClr val="1959A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1600" b="1" dirty="0">
              <a:solidFill>
                <a:srgbClr val="1959A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sz="1600" b="1" dirty="0">
              <a:solidFill>
                <a:srgbClr val="1959A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 b="1" dirty="0">
              <a:solidFill>
                <a:srgbClr val="1959A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C08B13D-561E-4BBA-AFA6-ADE2A0CF7F4D}"/>
              </a:ext>
            </a:extLst>
          </p:cNvPr>
          <p:cNvSpPr txBox="1">
            <a:spLocks/>
          </p:cNvSpPr>
          <p:nvPr/>
        </p:nvSpPr>
        <p:spPr>
          <a:xfrm>
            <a:off x="4459380" y="3800443"/>
            <a:ext cx="36909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Positive feeling about employer</a:t>
            </a:r>
          </a:p>
          <a:p>
            <a:r>
              <a:rPr lang="en-GB" sz="1600" b="1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Chance to get involved in giving back </a:t>
            </a:r>
          </a:p>
          <a:p>
            <a:r>
              <a:rPr lang="en-GB" sz="1600" b="1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Staff engagement</a:t>
            </a:r>
          </a:p>
          <a:p>
            <a:r>
              <a:rPr lang="en-GB" sz="1600" b="1" dirty="0">
                <a:solidFill>
                  <a:srgbClr val="1959A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Demonstration of company values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9CA21C4-FED1-BE05-AEE5-0059ECBB1D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32" y="184065"/>
            <a:ext cx="5440088" cy="963982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z="2400" spc="20" dirty="0"/>
              <a:t>1. BEING CLEAR ON MOTIVATIONS  </a:t>
            </a:r>
            <a:r>
              <a:rPr lang="en-GB" sz="2400" spc="15" dirty="0">
                <a:solidFill>
                  <a:srgbClr val="FBD82E"/>
                </a:solidFill>
              </a:rPr>
              <a:t>CORPORATE</a:t>
            </a:r>
            <a:endParaRPr sz="2400" spc="20" dirty="0">
              <a:solidFill>
                <a:srgbClr val="FBD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1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59729A-9D8A-AE38-625C-C3B5C9DCDE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6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6B9C16-BED4-4E5A-8EF6-9381EDBFD925}"/>
              </a:ext>
            </a:extLst>
          </p:cNvPr>
          <p:cNvSpPr txBox="1"/>
          <p:nvPr/>
        </p:nvSpPr>
        <p:spPr>
          <a:xfrm>
            <a:off x="-642555" y="1593966"/>
            <a:ext cx="10651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sz="2400" b="1">
                <a:solidFill>
                  <a:srgbClr val="2E54A0"/>
                </a:solidFill>
                <a:latin typeface="Poppins"/>
                <a:cs typeface="Poppins"/>
              </a:defRPr>
            </a:lvl3pPr>
          </a:lstStyle>
          <a:p>
            <a:pPr lvl="2"/>
            <a:r>
              <a:rPr lang="en-GB" dirty="0"/>
              <a:t>Consider whether corporate fundraising is really right for us?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1BDCBFF-C14A-44EB-ABE4-5D303A82D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33" y="2476916"/>
            <a:ext cx="4499446" cy="3968345"/>
          </a:xfrm>
          <a:solidFill>
            <a:srgbClr val="1959AE"/>
          </a:solidFill>
        </p:spPr>
        <p:txBody>
          <a:bodyPr vert="horz" wrap="square" lIns="0" tIns="83185" rIns="0" bIns="0" rtlCol="0">
            <a:noAutofit/>
          </a:bodyPr>
          <a:lstStyle/>
          <a:p>
            <a:pPr marL="154940" marR="143510" indent="33020" algn="l" rtl="0">
              <a:spcBef>
                <a:spcPts val="655"/>
              </a:spcBef>
            </a:pPr>
            <a:r>
              <a:rPr lang="en-GB" b="1" kern="1200" dirty="0">
                <a:solidFill>
                  <a:srgbClr val="FBD82E"/>
                </a:solidFill>
                <a:latin typeface="Poppins-SemiBold"/>
              </a:rPr>
              <a:t>Pros</a:t>
            </a:r>
          </a:p>
          <a:p>
            <a:pPr marL="154940" marR="143510" indent="33020" algn="l" rtl="0">
              <a:spcBef>
                <a:spcPts val="655"/>
              </a:spcBef>
            </a:pPr>
            <a:endParaRPr lang="en-GB" b="1" kern="1200" dirty="0">
              <a:solidFill>
                <a:srgbClr val="FBD82E"/>
              </a:solidFill>
              <a:latin typeface="Poppins-SemiBold"/>
            </a:endParaRPr>
          </a:p>
          <a:p>
            <a:pPr marL="154940" marR="143510" indent="33020" algn="l" rtl="0">
              <a:spcBef>
                <a:spcPts val="655"/>
              </a:spcBef>
            </a:pPr>
            <a:r>
              <a:rPr lang="en-GB" b="1" kern="1200" dirty="0">
                <a:solidFill>
                  <a:srgbClr val="FBD82E"/>
                </a:solidFill>
                <a:latin typeface="Poppins-SemiBold"/>
              </a:rPr>
              <a:t>Multiple areas of benefit available</a:t>
            </a:r>
          </a:p>
          <a:p>
            <a:pPr marL="154940" marR="143510" indent="33020" algn="l" rtl="0">
              <a:spcBef>
                <a:spcPts val="655"/>
              </a:spcBef>
            </a:pPr>
            <a:r>
              <a:rPr lang="en-GB" b="1" kern="1200" dirty="0">
                <a:solidFill>
                  <a:srgbClr val="FBD82E"/>
                </a:solidFill>
                <a:latin typeface="Poppins-SemiBold"/>
              </a:rPr>
              <a:t>May lead to growth in other areas</a:t>
            </a:r>
          </a:p>
          <a:p>
            <a:pPr marL="154940" marR="143510" indent="33020" algn="l" rtl="0">
              <a:spcBef>
                <a:spcPts val="655"/>
              </a:spcBef>
            </a:pPr>
            <a:r>
              <a:rPr lang="en-GB" b="1" kern="1200" dirty="0">
                <a:solidFill>
                  <a:srgbClr val="FBD82E"/>
                </a:solidFill>
                <a:latin typeface="Poppins-SemiBold"/>
              </a:rPr>
              <a:t>Potential flexibility along the way</a:t>
            </a:r>
          </a:p>
          <a:p>
            <a:pPr marL="154940" marR="143510" indent="33020" algn="l" rtl="0">
              <a:spcBef>
                <a:spcPts val="655"/>
              </a:spcBef>
            </a:pPr>
            <a:r>
              <a:rPr lang="en-GB" b="1" kern="1200" dirty="0">
                <a:solidFill>
                  <a:srgbClr val="FBD82E"/>
                </a:solidFill>
                <a:latin typeface="Poppins-SemiBold"/>
              </a:rPr>
              <a:t>More relationship-based – can be fun!</a:t>
            </a:r>
          </a:p>
          <a:p>
            <a:pPr marL="154940" marR="143510" indent="33020" algn="l" rtl="0">
              <a:spcBef>
                <a:spcPts val="655"/>
              </a:spcBef>
            </a:pPr>
            <a:r>
              <a:rPr lang="en-GB" b="1" kern="1200" dirty="0">
                <a:solidFill>
                  <a:srgbClr val="FBD82E"/>
                </a:solidFill>
                <a:latin typeface="Poppins-SemiBold"/>
              </a:rPr>
              <a:t>Long term support &amp; growth possible</a:t>
            </a:r>
          </a:p>
          <a:p>
            <a:pPr marL="154940" marR="143510" indent="33020" algn="l" rtl="0">
              <a:spcBef>
                <a:spcPts val="655"/>
              </a:spcBef>
            </a:pPr>
            <a:endParaRPr lang="en-GB" b="1" kern="1200" dirty="0">
              <a:solidFill>
                <a:srgbClr val="FBD82E"/>
              </a:solidFill>
              <a:latin typeface="Poppins-SemiBold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870253-EACE-4735-BD2F-F3FC72D0FB84}"/>
              </a:ext>
            </a:extLst>
          </p:cNvPr>
          <p:cNvSpPr txBox="1">
            <a:spLocks/>
          </p:cNvSpPr>
          <p:nvPr/>
        </p:nvSpPr>
        <p:spPr>
          <a:xfrm>
            <a:off x="5288665" y="2476917"/>
            <a:ext cx="4499446" cy="3968346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76200" rIns="0" bIns="0" rtlCol="0">
            <a:noAutofit/>
          </a:bodyPr>
          <a:lstStyle>
            <a:defPPr>
              <a:defRPr lang="en-US"/>
            </a:defPPr>
            <a:lvl1pPr marL="154940" marR="143510" indent="33020">
              <a:lnSpc>
                <a:spcPct val="100000"/>
              </a:lnSpc>
              <a:spcBef>
                <a:spcPts val="600"/>
              </a:spcBef>
              <a:defRPr sz="1200" b="1">
                <a:solidFill>
                  <a:srgbClr val="FFFFFF"/>
                </a:solidFill>
                <a:latin typeface="Poppins-SemiBold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Cons</a:t>
            </a:r>
          </a:p>
          <a:p>
            <a:endParaRPr lang="en-GB" sz="2000" dirty="0"/>
          </a:p>
          <a:p>
            <a:r>
              <a:rPr lang="en-GB" sz="2000" dirty="0"/>
              <a:t>Can be time consuming to develop &amp; manage</a:t>
            </a:r>
          </a:p>
          <a:p>
            <a:r>
              <a:rPr lang="en-GB" sz="2000" dirty="0"/>
              <a:t>New requests can appear along the way? </a:t>
            </a:r>
          </a:p>
          <a:p>
            <a:r>
              <a:rPr lang="en-GB" sz="2000" dirty="0"/>
              <a:t>Risk of mission drift chasing funds? </a:t>
            </a:r>
          </a:p>
          <a:p>
            <a:r>
              <a:rPr lang="en-GB" sz="2000" dirty="0"/>
              <a:t>Harder to say no?</a:t>
            </a:r>
          </a:p>
          <a:p>
            <a:endParaRPr lang="en-GB" sz="2000"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BF05012C-D9FA-9A6F-1C71-8B60970E95CA}"/>
              </a:ext>
            </a:extLst>
          </p:cNvPr>
          <p:cNvSpPr txBox="1">
            <a:spLocks/>
          </p:cNvSpPr>
          <p:nvPr/>
        </p:nvSpPr>
        <p:spPr>
          <a:xfrm>
            <a:off x="371432" y="184065"/>
            <a:ext cx="5440088" cy="963982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>
            <a:lvl1pPr>
              <a:defRPr sz="3450" b="1" i="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z="2400" kern="0" spc="20" dirty="0"/>
              <a:t>1. BEING CLEAR ON MOTIVATIONS  </a:t>
            </a:r>
            <a:r>
              <a:rPr lang="en-GB" sz="2400" kern="0" spc="15" dirty="0">
                <a:solidFill>
                  <a:srgbClr val="FBD82E"/>
                </a:solidFill>
              </a:rPr>
              <a:t>YOUR ORGANISATION</a:t>
            </a:r>
            <a:endParaRPr lang="en-GB" sz="2400" kern="0" spc="20" dirty="0">
              <a:solidFill>
                <a:srgbClr val="FBD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5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8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3BA7C-00DB-FC14-2111-2A493FE55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32" y="1585829"/>
            <a:ext cx="11024938" cy="496405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Positive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Many companies want or need to respond to crisis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Community, young people are relevant, powerful issues to tackle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Small amounts can make a big difference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Greater recognition and support for core costs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Non-financial offers can really help too.</a:t>
            </a:r>
          </a:p>
          <a:p>
            <a:pPr>
              <a:lnSpc>
                <a:spcPct val="150000"/>
              </a:lnSpc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Negative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Many companies are struggling – so have reduced or removed charity activities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Many charities have lost income so competition for partnerships increased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Support increasingly non-financial </a:t>
            </a:r>
          </a:p>
          <a:p>
            <a:pPr lvl="1">
              <a:lnSpc>
                <a:spcPct val="150000"/>
              </a:lnSpc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Sported experience so far…..</a:t>
            </a:r>
          </a:p>
          <a:p>
            <a:pPr lvl="1">
              <a:lnSpc>
                <a:spcPct val="150000"/>
              </a:lnSpc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lnSpc>
                <a:spcPct val="150000"/>
              </a:lnSpc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lnSpc>
                <a:spcPct val="150000"/>
              </a:lnSpc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8413DDF3-1073-68CA-4A71-67DC7155243F}"/>
              </a:ext>
            </a:extLst>
          </p:cNvPr>
          <p:cNvSpPr txBox="1">
            <a:spLocks/>
          </p:cNvSpPr>
          <p:nvPr/>
        </p:nvSpPr>
        <p:spPr>
          <a:xfrm>
            <a:off x="371432" y="184065"/>
            <a:ext cx="8898692" cy="978345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>
            <a:lvl1pPr>
              <a:defRPr sz="3450" b="1" i="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z="2800" kern="0" spc="15" dirty="0"/>
              <a:t>1. COST OF LIVING CRISIS – IS IT A GOOD TIME OR BAD TIME FOR CORPORATE FUNDRAISING?</a:t>
            </a:r>
            <a:endParaRPr lang="en-GB" sz="2800" kern="0" spc="20" dirty="0"/>
          </a:p>
        </p:txBody>
      </p:sp>
    </p:spTree>
    <p:extLst>
      <p:ext uri="{BB962C8B-B14F-4D97-AF65-F5344CB8AC3E}">
        <p14:creationId xmlns:p14="http://schemas.microsoft.com/office/powerpoint/2010/main" val="32838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D886B38-364C-77CF-D83F-8668EADD98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6B9C16-BED4-4E5A-8EF6-9381EDBFD925}"/>
              </a:ext>
            </a:extLst>
          </p:cNvPr>
          <p:cNvSpPr txBox="1"/>
          <p:nvPr/>
        </p:nvSpPr>
        <p:spPr>
          <a:xfrm>
            <a:off x="-506738" y="1478063"/>
            <a:ext cx="11109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3pPr lvl="2">
              <a:defRPr sz="2400" b="1">
                <a:solidFill>
                  <a:srgbClr val="2E54A0"/>
                </a:solidFill>
                <a:latin typeface="Poppins"/>
                <a:cs typeface="Poppins"/>
              </a:defRPr>
            </a:lvl3pPr>
          </a:lstStyle>
          <a:p>
            <a:pPr lvl="2"/>
            <a:r>
              <a:rPr lang="en-GB" dirty="0"/>
              <a:t>How does corporate compare to other income sources? Does it work for your needs, capacity, plans?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87EFEE5-9B48-4FA6-8BEA-44860B9685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488079"/>
              </p:ext>
            </p:extLst>
          </p:nvPr>
        </p:nvGraphicFramePr>
        <p:xfrm>
          <a:off x="433954" y="2484615"/>
          <a:ext cx="9752265" cy="3372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81">
                  <a:extLst>
                    <a:ext uri="{9D8B030D-6E8A-4147-A177-3AD203B41FA5}">
                      <a16:colId xmlns:a16="http://schemas.microsoft.com/office/drawing/2014/main" val="1831164225"/>
                    </a:ext>
                  </a:extLst>
                </a:gridCol>
                <a:gridCol w="1848283">
                  <a:extLst>
                    <a:ext uri="{9D8B030D-6E8A-4147-A177-3AD203B41FA5}">
                      <a16:colId xmlns:a16="http://schemas.microsoft.com/office/drawing/2014/main" val="1150780505"/>
                    </a:ext>
                  </a:extLst>
                </a:gridCol>
                <a:gridCol w="1889662">
                  <a:extLst>
                    <a:ext uri="{9D8B030D-6E8A-4147-A177-3AD203B41FA5}">
                      <a16:colId xmlns:a16="http://schemas.microsoft.com/office/drawing/2014/main" val="508774283"/>
                    </a:ext>
                  </a:extLst>
                </a:gridCol>
                <a:gridCol w="1793111">
                  <a:extLst>
                    <a:ext uri="{9D8B030D-6E8A-4147-A177-3AD203B41FA5}">
                      <a16:colId xmlns:a16="http://schemas.microsoft.com/office/drawing/2014/main" val="2114901690"/>
                    </a:ext>
                  </a:extLst>
                </a:gridCol>
                <a:gridCol w="1863728">
                  <a:extLst>
                    <a:ext uri="{9D8B030D-6E8A-4147-A177-3AD203B41FA5}">
                      <a16:colId xmlns:a16="http://schemas.microsoft.com/office/drawing/2014/main" val="2494745396"/>
                    </a:ext>
                  </a:extLst>
                </a:gridCol>
              </a:tblGrid>
              <a:tr h="660193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Income  Source</a:t>
                      </a:r>
                    </a:p>
                  </a:txBody>
                  <a:tcPr>
                    <a:lnL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8F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Financial  value</a:t>
                      </a:r>
                    </a:p>
                  </a:txBody>
                  <a:tcPr>
                    <a:lnL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8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Time &amp; Resource required</a:t>
                      </a:r>
                    </a:p>
                    <a:p>
                      <a:endParaRPr lang="en-GB" sz="12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8F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Flexibility of support</a:t>
                      </a:r>
                    </a:p>
                  </a:txBody>
                  <a:tcPr>
                    <a:lnL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8F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Additional potential</a:t>
                      </a:r>
                    </a:p>
                  </a:txBody>
                  <a:tcPr>
                    <a:lnL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8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914614"/>
                  </a:ext>
                </a:extLst>
              </a:tr>
              <a:tr h="660193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Corporate</a:t>
                      </a:r>
                    </a:p>
                  </a:txBody>
                  <a:tcPr>
                    <a:lnL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8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463090"/>
                  </a:ext>
                </a:extLst>
              </a:tr>
              <a:tr h="660193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Trusts &amp; Foundations</a:t>
                      </a:r>
                    </a:p>
                  </a:txBody>
                  <a:tcPr>
                    <a:lnL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8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725618"/>
                  </a:ext>
                </a:extLst>
              </a:tr>
              <a:tr h="660193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Statutory bodies</a:t>
                      </a:r>
                    </a:p>
                    <a:p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</a:t>
                      </a:r>
                      <a:r>
                        <a:rPr lang="en-GB" sz="1000" b="1" dirty="0" err="1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e.g</a:t>
                      </a:r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Sports Councils) </a:t>
                      </a:r>
                    </a:p>
                  </a:txBody>
                  <a:tcPr>
                    <a:lnL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8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554464"/>
                  </a:ext>
                </a:extLst>
              </a:tr>
              <a:tr h="660193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Community Fundraising</a:t>
                      </a:r>
                    </a:p>
                    <a:p>
                      <a:endParaRPr lang="en-GB" sz="14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8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8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517267"/>
                  </a:ext>
                </a:extLst>
              </a:tr>
            </a:tbl>
          </a:graphicData>
        </a:graphic>
      </p:graphicFrame>
      <p:sp>
        <p:nvSpPr>
          <p:cNvPr id="4" name="object 6">
            <a:extLst>
              <a:ext uri="{FF2B5EF4-FFF2-40B4-BE49-F238E27FC236}">
                <a16:creationId xmlns:a16="http://schemas.microsoft.com/office/drawing/2014/main" id="{05F6AA27-4CF7-7E26-1CF5-5DFE81BF27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32" y="184065"/>
            <a:ext cx="6685351" cy="963982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z="2400" spc="20" dirty="0">
                <a:solidFill>
                  <a:srgbClr val="FBD82E"/>
                </a:solidFill>
              </a:rPr>
              <a:t>POSSIBLE ACTION: </a:t>
            </a:r>
            <a:r>
              <a:rPr lang="en-GB" sz="2400" spc="20" dirty="0"/>
              <a:t>CONSIDER AGAINST OTHER FUNDRAISING SOURCES?</a:t>
            </a:r>
            <a:endParaRPr sz="2400" spc="20" dirty="0"/>
          </a:p>
        </p:txBody>
      </p:sp>
    </p:spTree>
    <p:extLst>
      <p:ext uri="{BB962C8B-B14F-4D97-AF65-F5344CB8AC3E}">
        <p14:creationId xmlns:p14="http://schemas.microsoft.com/office/powerpoint/2010/main" val="407268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64728f66-149a-48ba-ac6b-50203a2b2067">YMNH3RYZFAQR-1-456386</_dlc_DocId>
    <_dlc_DocIdUrl xmlns="64728f66-149a-48ba-ac6b-50203a2b2067">
      <Url>https://sportedfoundation225.sharepoint.com/sites/General/_layouts/15/DocIdRedir.aspx?ID=YMNH3RYZFAQR-1-456386</Url>
      <Description>YMNH3RYZFAQR-1-456386</Description>
    </_dlc_DocIdUrl>
    <lcf76f155ced4ddcb4097134ff3c332f xmlns="4337aca7-0692-409b-a0c1-17c7a1704a94">
      <Terms xmlns="http://schemas.microsoft.com/office/infopath/2007/PartnerControls"/>
    </lcf76f155ced4ddcb4097134ff3c332f>
    <TaxCatchAll xmlns="64728f66-149a-48ba-ac6b-50203a2b2067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6FBD7F05D15548BBD26735EDF437E2" ma:contentTypeVersion="23" ma:contentTypeDescription="Create a new document." ma:contentTypeScope="" ma:versionID="e01864026460dc07d96c9390cffea6bc">
  <xsd:schema xmlns:xsd="http://www.w3.org/2001/XMLSchema" xmlns:xs="http://www.w3.org/2001/XMLSchema" xmlns:p="http://schemas.microsoft.com/office/2006/metadata/properties" xmlns:ns2="64728f66-149a-48ba-ac6b-50203a2b2067" xmlns:ns3="http://schemas.microsoft.com/sharepoint/v4" xmlns:ns4="4337aca7-0692-409b-a0c1-17c7a1704a94" targetNamespace="http://schemas.microsoft.com/office/2006/metadata/properties" ma:root="true" ma:fieldsID="5b25104a8539bf43b708f3f81387b666" ns2:_="" ns3:_="" ns4:_="">
    <xsd:import namespace="64728f66-149a-48ba-ac6b-50203a2b2067"/>
    <xsd:import namespace="http://schemas.microsoft.com/sharepoint/v4"/>
    <xsd:import namespace="4337aca7-0692-409b-a0c1-17c7a1704a9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IconOverlay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28f66-149a-48ba-ac6b-50203a2b206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7916f59e-587d-4f18-985a-cdd5bc51a2e6}" ma:internalName="TaxCatchAll" ma:showField="CatchAllData" ma:web="64728f66-149a-48ba-ac6b-50203a2b20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5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7aca7-0692-409b-a0c1-17c7a1704a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9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0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05a361cf-64be-481e-896e-fdc4be9d70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F8736-D573-4E36-B6AC-067ADFFA4F99}">
  <ds:schemaRefs>
    <ds:schemaRef ds:uri="http://schemas.openxmlformats.org/package/2006/metadata/core-properties"/>
    <ds:schemaRef ds:uri="http://purl.org/dc/elements/1.1/"/>
    <ds:schemaRef ds:uri="http://schemas.microsoft.com/sharepoint/v4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4337aca7-0692-409b-a0c1-17c7a1704a94"/>
    <ds:schemaRef ds:uri="64728f66-149a-48ba-ac6b-50203a2b206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0BC72D6-524A-4413-AD57-F2E883BA18F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8429123-D2ED-4487-9A81-CE7202FC0E1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B19E108-E8A4-4DBA-A691-F8E89022B4B2}">
  <ds:schemaRefs>
    <ds:schemaRef ds:uri="4337aca7-0692-409b-a0c1-17c7a1704a94"/>
    <ds:schemaRef ds:uri="64728f66-149a-48ba-ac6b-50203a2b20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3754</TotalTime>
  <Words>2067</Words>
  <Application>Microsoft Office PowerPoint</Application>
  <PresentationFormat>Widescreen</PresentationFormat>
  <Paragraphs>349</Paragraphs>
  <Slides>35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Poppins</vt:lpstr>
      <vt:lpstr>Poppins bold</vt:lpstr>
      <vt:lpstr>Poppins-Black</vt:lpstr>
      <vt:lpstr>Poppins-SemiBold</vt:lpstr>
      <vt:lpstr>Office Theme</vt:lpstr>
      <vt:lpstr>Cost of living crisis: Corporate fundraising</vt:lpstr>
      <vt:lpstr>Introduction  and objectives</vt:lpstr>
      <vt:lpstr>Defining  corporate fundraising</vt:lpstr>
      <vt:lpstr>What are we going  to cover?</vt:lpstr>
      <vt:lpstr>PowerPoint Presentation</vt:lpstr>
      <vt:lpstr>1. BEING CLEAR ON MOTIVATIONS  CORPORATE</vt:lpstr>
      <vt:lpstr>PowerPoint Presentation</vt:lpstr>
      <vt:lpstr>PowerPoint Presentation</vt:lpstr>
      <vt:lpstr>POSSIBLE ACTION: CONSIDER AGAINST OTHER FUNDRAISING SOURCES?</vt:lpstr>
      <vt:lpstr>PowerPoint Presentation</vt:lpstr>
      <vt:lpstr>2. DEFINE  YOUR ASSETS / IMPACT</vt:lpstr>
      <vt:lpstr>PowerPoint Presentation</vt:lpstr>
      <vt:lpstr>PowerPoint Presentation</vt:lpstr>
      <vt:lpstr>2. HIGHLIGHTING THE NEED…AND URGENCY</vt:lpstr>
      <vt:lpstr>PowerPoint Presentation</vt:lpstr>
      <vt:lpstr>PowerPoint Presentation</vt:lpstr>
      <vt:lpstr>Do your research  and make connections</vt:lpstr>
      <vt:lpstr>Do your research  and make connections</vt:lpstr>
      <vt:lpstr>PowerPoint Presentation</vt:lpstr>
      <vt:lpstr>Be clear on what you want</vt:lpstr>
      <vt:lpstr>Be clear on  what you want </vt:lpstr>
      <vt:lpstr>PowerPoint Presentation</vt:lpstr>
      <vt:lpstr>Making  an approach</vt:lpstr>
      <vt:lpstr>Making  an approach</vt:lpstr>
      <vt:lpstr>PowerPoint Presentation</vt:lpstr>
      <vt:lpstr>Negotiating  and agreements</vt:lpstr>
      <vt:lpstr>PowerPoint Presentation</vt:lpstr>
      <vt:lpstr>Managing   the relationship</vt:lpstr>
      <vt:lpstr>Case study:   what can happen</vt:lpstr>
      <vt:lpstr>Managing   the relationship</vt:lpstr>
      <vt:lpstr>Managing   the relationship</vt:lpstr>
      <vt:lpstr>PowerPoint Presentation</vt:lpstr>
      <vt:lpstr>Summary    of top tips</vt:lpstr>
      <vt:lpstr>some   useful websites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your  title here.</dc:title>
  <dc:creator>Abbie Button</dc:creator>
  <cp:lastModifiedBy>Carrie Martinson</cp:lastModifiedBy>
  <cp:revision>10</cp:revision>
  <dcterms:created xsi:type="dcterms:W3CDTF">2020-05-03T21:26:44Z</dcterms:created>
  <dcterms:modified xsi:type="dcterms:W3CDTF">2023-01-10T15:27:41Z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2020-05-03T00:00:00Z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2020-05-03T00:00:00Z</vt:filetime>
  </property>
  <property fmtid="{D5CDD505-2E9C-101B-9397-08002B2CF9AE}" pid="5" name="ContentTypeId">
    <vt:lpwstr>0x010100216FBD7F05D15548BBD26735EDF437E2</vt:lpwstr>
  </property>
  <property fmtid="{D5CDD505-2E9C-101B-9397-08002B2CF9AE}" pid="6" name="_dlc_DocIdItemGuid">
    <vt:lpwstr>80926a0b-b602-4178-ace3-420396c37233</vt:lpwstr>
  </property>
  <property fmtid="{D5CDD505-2E9C-101B-9397-08002B2CF9AE}" pid="7" name="MediaServiceImageTags">
    <vt:lpwstr/>
  </property>
</Properties>
</file>